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Book Antiqua" panose="02040602050305030304" pitchFamily="18"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Roboto" panose="020B0604020202020204" charset="0"/>
      <p:regular r:id="rId37"/>
      <p:bold r:id="rId38"/>
      <p:italic r:id="rId39"/>
      <p:boldItalic r:id="rId40"/>
    </p:embeddedFont>
    <p:embeddedFont>
      <p:font typeface="Arimo" panose="020B0604020202020204" charset="0"/>
      <p:regular r:id="rId41"/>
      <p:bold r:id="rId42"/>
      <p:italic r:id="rId43"/>
      <p:boldItalic r:id="rId44"/>
    </p:embeddedFont>
    <p:embeddedFont>
      <p:font typeface="Bodoni"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GWVmdswlhrb+6h40PvSGanuYI+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61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cd9783ca7f_0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g2cd9783ca7f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cd9783ca7f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g2cd9783ca7f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cd9783ca7f_0_1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g2cd9783ca7f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cd9783ca7f_0_2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g2cd9783ca7f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cd9783ca7f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g2cd9783ca7f_0_4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cd9783ca7f_0_2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2cd9783ca7f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9" name="Google Shape;3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cd9783ca7f_0_5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2cd9783ca7f_0_5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cd934d9c3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9" name="Google Shape;359;g2cd934d9c3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cd934d9c3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2" name="Google Shape;372;g2cd934d9c3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2cd934d9c3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5" name="Google Shape;385;g2cd934d9c3c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cd934d9c3c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g2cd934d9c3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 name="Google Shape;1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 name="Google Shape;19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 name="Google Shape;1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 name="Google Shape;3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a:spLocks noGrp="1"/>
          </p:cNvSpPr>
          <p:nvPr>
            <p:ph type="pic" idx="2"/>
          </p:nvPr>
        </p:nvSpPr>
        <p:spPr>
          <a:xfrm>
            <a:off x="1792288" y="612775"/>
            <a:ext cx="5486400" cy="4114800"/>
          </a:xfrm>
          <a:prstGeom prst="rect">
            <a:avLst/>
          </a:prstGeom>
          <a:noFill/>
          <a:ln>
            <a:noFill/>
          </a:ln>
        </p:spPr>
      </p:sp>
      <p:sp>
        <p:nvSpPr>
          <p:cNvPr id="64" name="Google Shape;64;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2.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2.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9.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3.pn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9.jp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3.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2.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
          <p:cNvGrpSpPr/>
          <p:nvPr/>
        </p:nvGrpSpPr>
        <p:grpSpPr>
          <a:xfrm>
            <a:off x="2074246" y="3330002"/>
            <a:ext cx="7156630" cy="3071338"/>
            <a:chOff x="0" y="-645056"/>
            <a:chExt cx="15725400" cy="4095118"/>
          </a:xfrm>
        </p:grpSpPr>
        <p:sp>
          <p:nvSpPr>
            <p:cNvPr id="86" name="Google Shape;86;p1"/>
            <p:cNvSpPr txBox="1"/>
            <p:nvPr/>
          </p:nvSpPr>
          <p:spPr>
            <a:xfrm>
              <a:off x="0" y="2731862"/>
              <a:ext cx="15441900" cy="7182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500"/>
                <a:buFont typeface="Arial"/>
                <a:buNone/>
              </a:pPr>
              <a:r>
                <a:rPr lang="en-US" sz="3500" b="0" i="1" u="none" strike="noStrike" cap="none">
                  <a:solidFill>
                    <a:srgbClr val="AF3A07"/>
                  </a:solidFill>
                  <a:latin typeface="Arial"/>
                  <a:ea typeface="Arial"/>
                  <a:cs typeface="Arial"/>
                  <a:sym typeface="Arial"/>
                </a:rPr>
                <a:t>Roberto Caranta</a:t>
              </a:r>
              <a:endParaRPr sz="1400" b="0" i="0" u="none" strike="noStrike" cap="none">
                <a:solidFill>
                  <a:srgbClr val="000000"/>
                </a:solidFill>
                <a:latin typeface="Arial"/>
                <a:ea typeface="Arial"/>
                <a:cs typeface="Arial"/>
                <a:sym typeface="Arial"/>
              </a:endParaRPr>
            </a:p>
          </p:txBody>
        </p:sp>
        <p:sp>
          <p:nvSpPr>
            <p:cNvPr id="87" name="Google Shape;87;p1"/>
            <p:cNvSpPr txBox="1"/>
            <p:nvPr/>
          </p:nvSpPr>
          <p:spPr>
            <a:xfrm>
              <a:off x="0" y="-645056"/>
              <a:ext cx="15725400" cy="2052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4300"/>
                <a:buFont typeface="Arial"/>
                <a:buNone/>
              </a:pPr>
              <a:r>
                <a:rPr lang="en-US" sz="4000" b="1">
                  <a:solidFill>
                    <a:schemeClr val="dk1"/>
                  </a:solidFill>
                  <a:latin typeface="Bodoni"/>
                  <a:ea typeface="Bodoni"/>
                  <a:cs typeface="Bodoni"/>
                  <a:sym typeface="Bodoni"/>
                </a:rPr>
                <a:t>Sustainable Public Procurement: </a:t>
              </a:r>
              <a:endParaRPr sz="4000" b="1">
                <a:solidFill>
                  <a:schemeClr val="dk1"/>
                </a:solidFill>
                <a:latin typeface="Bodoni"/>
                <a:ea typeface="Bodoni"/>
                <a:cs typeface="Bodoni"/>
                <a:sym typeface="Bodoni"/>
              </a:endParaRPr>
            </a:p>
            <a:p>
              <a:pPr marL="0" marR="0" lvl="0" indent="0" algn="l" rtl="0">
                <a:lnSpc>
                  <a:spcPct val="150000"/>
                </a:lnSpc>
                <a:spcBef>
                  <a:spcPts val="0"/>
                </a:spcBef>
                <a:spcAft>
                  <a:spcPts val="0"/>
                </a:spcAft>
                <a:buClr>
                  <a:srgbClr val="000000"/>
                </a:buClr>
                <a:buSzPts val="4300"/>
                <a:buFont typeface="Arial"/>
                <a:buNone/>
              </a:pPr>
              <a:r>
                <a:rPr lang="en-US" sz="4000" b="1">
                  <a:solidFill>
                    <a:schemeClr val="dk1"/>
                  </a:solidFill>
                  <a:latin typeface="Bodoni"/>
                  <a:ea typeface="Bodoni"/>
                  <a:cs typeface="Bodoni"/>
                  <a:sym typeface="Bodoni"/>
                </a:rPr>
                <a:t>Sailing into Uncharted Waters</a:t>
              </a:r>
              <a:endParaRPr sz="6500" b="1" i="0" u="none" strike="noStrike" cap="none">
                <a:solidFill>
                  <a:srgbClr val="000000"/>
                </a:solidFill>
                <a:latin typeface="Bodoni"/>
                <a:ea typeface="Bodoni"/>
                <a:cs typeface="Bodoni"/>
                <a:sym typeface="Bodoni"/>
              </a:endParaRPr>
            </a:p>
          </p:txBody>
        </p:sp>
      </p:grpSp>
      <p:sp>
        <p:nvSpPr>
          <p:cNvPr id="88" name="Google Shape;88;p1"/>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7729847" y="168016"/>
            <a:ext cx="2828306" cy="1414152"/>
          </a:xfrm>
          <a:prstGeom prst="rect">
            <a:avLst/>
          </a:prstGeom>
          <a:noFill/>
          <a:ln>
            <a:noFill/>
          </a:ln>
        </p:spPr>
      </p:pic>
      <p:pic>
        <p:nvPicPr>
          <p:cNvPr id="92" name="Google Shape;92;p1"/>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sp>
        <p:nvSpPr>
          <p:cNvPr id="93" name="Google Shape;93;p1"/>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1"/>
          <p:cNvPicPr preferRelativeResize="0"/>
          <p:nvPr/>
        </p:nvPicPr>
        <p:blipFill rotWithShape="1">
          <a:blip r:embed="rId5">
            <a:alphaModFix/>
          </a:blip>
          <a:srcRect/>
          <a:stretch/>
        </p:blipFill>
        <p:spPr>
          <a:xfrm>
            <a:off x="1078533" y="43992"/>
            <a:ext cx="2347638" cy="2451632"/>
          </a:xfrm>
          <a:prstGeom prst="rect">
            <a:avLst/>
          </a:prstGeom>
          <a:noFill/>
          <a:ln>
            <a:noFill/>
          </a:ln>
        </p:spPr>
      </p:pic>
      <p:pic>
        <p:nvPicPr>
          <p:cNvPr id="96" name="Google Shape;96;p1"/>
          <p:cNvPicPr preferRelativeResize="0"/>
          <p:nvPr/>
        </p:nvPicPr>
        <p:blipFill>
          <a:blip r:embed="rId6">
            <a:alphaModFix/>
          </a:blip>
          <a:stretch>
            <a:fillRect/>
          </a:stretch>
        </p:blipFill>
        <p:spPr>
          <a:xfrm>
            <a:off x="9476524" y="2983079"/>
            <a:ext cx="8167325" cy="4757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txBox="1">
            <a:spLocks noGrp="1"/>
          </p:cNvSpPr>
          <p:nvPr>
            <p:ph type="title"/>
          </p:nvPr>
        </p:nvSpPr>
        <p:spPr>
          <a:xfrm>
            <a:off x="970951" y="4407025"/>
            <a:ext cx="8274900" cy="2383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Calibri"/>
              <a:buNone/>
            </a:pPr>
            <a:endParaRPr/>
          </a:p>
          <a:p>
            <a:pPr marL="0" lvl="0" indent="0" algn="l" rtl="0">
              <a:lnSpc>
                <a:spcPct val="100000"/>
              </a:lnSpc>
              <a:spcBef>
                <a:spcPts val="0"/>
              </a:spcBef>
              <a:spcAft>
                <a:spcPts val="0"/>
              </a:spcAft>
              <a:buClr>
                <a:schemeClr val="dk1"/>
              </a:buClr>
              <a:buSzPts val="4000"/>
              <a:buFont typeface="Calibri"/>
              <a:buNone/>
            </a:pPr>
            <a:endParaRPr/>
          </a:p>
        </p:txBody>
      </p:sp>
      <p:sp>
        <p:nvSpPr>
          <p:cNvPr id="207" name="Google Shape;207;p26"/>
          <p:cNvSpPr txBox="1">
            <a:spLocks noGrp="1"/>
          </p:cNvSpPr>
          <p:nvPr>
            <p:ph type="body" idx="1"/>
          </p:nvPr>
        </p:nvSpPr>
        <p:spPr>
          <a:xfrm>
            <a:off x="0" y="2782400"/>
            <a:ext cx="7800600" cy="1500300"/>
          </a:xfrm>
          <a:prstGeom prst="rect">
            <a:avLst/>
          </a:prstGeom>
          <a:noFill/>
          <a:ln>
            <a:noFill/>
          </a:ln>
        </p:spPr>
        <p:txBody>
          <a:bodyPr spcFirstLastPara="1" wrap="square" lIns="91425" tIns="45700" rIns="91425" bIns="45700" anchor="b" anchorCtr="0">
            <a:noAutofit/>
          </a:bodyPr>
          <a:lstStyle/>
          <a:p>
            <a:pPr marL="0" lvl="0" indent="0" algn="l" rtl="0">
              <a:lnSpc>
                <a:spcPct val="170000"/>
              </a:lnSpc>
              <a:spcBef>
                <a:spcPts val="0"/>
              </a:spcBef>
              <a:spcAft>
                <a:spcPts val="0"/>
              </a:spcAft>
              <a:buClr>
                <a:schemeClr val="dk1"/>
              </a:buClr>
              <a:buSzPts val="3000"/>
              <a:buFont typeface="Arial"/>
              <a:buNone/>
            </a:pPr>
            <a:r>
              <a:rPr lang="en-US" sz="4200" b="1">
                <a:solidFill>
                  <a:schemeClr val="dk2"/>
                </a:solidFill>
                <a:latin typeface="Arial"/>
                <a:ea typeface="Arial"/>
                <a:cs typeface="Arial"/>
                <a:sym typeface="Arial"/>
              </a:rPr>
              <a:t>new sectorial legislation and practical challenges in procurement procedures</a:t>
            </a:r>
            <a:endParaRPr sz="6000" b="1">
              <a:solidFill>
                <a:schemeClr val="dk2"/>
              </a:solidFill>
            </a:endParaRPr>
          </a:p>
        </p:txBody>
      </p:sp>
      <p:pic>
        <p:nvPicPr>
          <p:cNvPr id="208" name="Google Shape;208;p26"/>
          <p:cNvPicPr preferRelativeResize="0"/>
          <p:nvPr/>
        </p:nvPicPr>
        <p:blipFill>
          <a:blip r:embed="rId3">
            <a:alphaModFix/>
          </a:blip>
          <a:stretch>
            <a:fillRect/>
          </a:stretch>
        </p:blipFill>
        <p:spPr>
          <a:xfrm flipH="1">
            <a:off x="7800600" y="4988100"/>
            <a:ext cx="9180825" cy="418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cd9783ca7f_0_88"/>
          <p:cNvSpPr/>
          <p:nvPr/>
        </p:nvSpPr>
        <p:spPr>
          <a:xfrm>
            <a:off x="0" y="0"/>
            <a:ext cx="406800"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g2cd9783ca7f_0_88"/>
          <p:cNvSpPr txBox="1"/>
          <p:nvPr/>
        </p:nvSpPr>
        <p:spPr>
          <a:xfrm>
            <a:off x="671625" y="944876"/>
            <a:ext cx="15986400" cy="1493100"/>
          </a:xfrm>
          <a:prstGeom prst="rect">
            <a:avLst/>
          </a:prstGeom>
          <a:noFill/>
          <a:ln>
            <a:noFill/>
          </a:ln>
        </p:spPr>
        <p:txBody>
          <a:bodyPr spcFirstLastPara="1" wrap="square" lIns="0" tIns="0" rIns="0" bIns="0" anchor="t" anchorCtr="0">
            <a:spAutoFit/>
          </a:bodyPr>
          <a:lstStyle/>
          <a:p>
            <a:pPr marL="342900" marR="0" lvl="0" indent="-304800" algn="l" rtl="0">
              <a:lnSpc>
                <a:spcPct val="100000"/>
              </a:lnSpc>
              <a:spcBef>
                <a:spcPts val="0"/>
              </a:spcBef>
              <a:spcAft>
                <a:spcPts val="0"/>
              </a:spcAft>
              <a:buClr>
                <a:schemeClr val="dk1"/>
              </a:buClr>
              <a:buSzPts val="3000"/>
              <a:buFont typeface="Arial"/>
              <a:buChar char="•"/>
            </a:pPr>
            <a:r>
              <a:rPr lang="en-US" sz="3700" b="1" i="0" u="none" strike="noStrike" cap="none">
                <a:solidFill>
                  <a:srgbClr val="333333"/>
                </a:solidFill>
                <a:highlight>
                  <a:schemeClr val="lt1"/>
                </a:highlight>
                <a:latin typeface="Roboto"/>
                <a:ea typeface="Roboto"/>
                <a:cs typeface="Roboto"/>
                <a:sym typeface="Roboto"/>
              </a:rPr>
              <a:t>Regulation (EU) 2023/1115</a:t>
            </a:r>
            <a:r>
              <a:rPr lang="en-US" sz="3000" b="1" i="0" u="none" strike="noStrike" cap="none">
                <a:solidFill>
                  <a:srgbClr val="333333"/>
                </a:solidFill>
                <a:highlight>
                  <a:schemeClr val="lt1"/>
                </a:highlight>
                <a:latin typeface="Roboto"/>
                <a:ea typeface="Roboto"/>
                <a:cs typeface="Roboto"/>
                <a:sym typeface="Roboto"/>
              </a:rPr>
              <a:t> on the making available on the Union market and the export from the Union of certain commodities and products associated with deforestation and forest degradation </a:t>
            </a:r>
            <a:endParaRPr sz="3000" b="1" i="0" u="none" strike="noStrike" cap="none">
              <a:solidFill>
                <a:srgbClr val="333333"/>
              </a:solidFill>
              <a:highlight>
                <a:schemeClr val="lt1"/>
              </a:highlight>
              <a:latin typeface="Roboto"/>
              <a:ea typeface="Roboto"/>
              <a:cs typeface="Roboto"/>
              <a:sym typeface="Roboto"/>
            </a:endParaRPr>
          </a:p>
        </p:txBody>
      </p:sp>
      <p:sp>
        <p:nvSpPr>
          <p:cNvPr id="215" name="Google Shape;215;g2cd9783ca7f_0_88"/>
          <p:cNvSpPr txBox="1"/>
          <p:nvPr/>
        </p:nvSpPr>
        <p:spPr>
          <a:xfrm>
            <a:off x="1582025" y="3133075"/>
            <a:ext cx="8781300" cy="4987200"/>
          </a:xfrm>
          <a:prstGeom prst="rect">
            <a:avLst/>
          </a:prstGeom>
          <a:noFill/>
          <a:ln>
            <a:noFill/>
          </a:ln>
        </p:spPr>
        <p:txBody>
          <a:bodyPr spcFirstLastPara="1" wrap="square" lIns="0" tIns="0" rIns="0" bIns="0" anchor="t" anchorCtr="0">
            <a:spAutoFit/>
          </a:bodyPr>
          <a:lstStyle/>
          <a:p>
            <a:pPr marL="342900" marR="0" lvl="0" indent="-304800" algn="l" rtl="0">
              <a:lnSpc>
                <a:spcPct val="100000"/>
              </a:lnSpc>
              <a:spcBef>
                <a:spcPts val="0"/>
              </a:spcBef>
              <a:spcAft>
                <a:spcPts val="0"/>
              </a:spcAft>
              <a:buClr>
                <a:schemeClr val="dk1"/>
              </a:buClr>
              <a:buSzPts val="3000"/>
              <a:buFont typeface="Arial"/>
              <a:buChar char="•"/>
            </a:pPr>
            <a:r>
              <a:rPr lang="en-US" sz="3600" b="1" i="0" u="none" strike="noStrike" cap="none">
                <a:solidFill>
                  <a:srgbClr val="333333"/>
                </a:solidFill>
                <a:highlight>
                  <a:srgbClr val="FFFFFF"/>
                </a:highlight>
                <a:latin typeface="Roboto"/>
                <a:ea typeface="Roboto"/>
                <a:cs typeface="Roboto"/>
                <a:sym typeface="Roboto"/>
              </a:rPr>
              <a:t>Art. 25(2)(d) </a:t>
            </a:r>
            <a:r>
              <a:rPr lang="en-US" sz="3600" b="0" i="0" u="none" strike="noStrike" cap="none">
                <a:solidFill>
                  <a:srgbClr val="333333"/>
                </a:solidFill>
                <a:highlight>
                  <a:srgbClr val="FFFFFF"/>
                </a:highlight>
                <a:latin typeface="Arial"/>
                <a:ea typeface="Arial"/>
                <a:cs typeface="Arial"/>
                <a:sym typeface="Arial"/>
              </a:rPr>
              <a:t>temporary exclusion for a maximum period of 12 months from public procurement processes and from access to public funding, including tendering procedures, grants and concessions</a:t>
            </a:r>
            <a:endParaRPr sz="3600" b="0" i="0" u="none" strike="noStrike" cap="none">
              <a:solidFill>
                <a:srgbClr val="333333"/>
              </a:solidFill>
              <a:highlight>
                <a:srgbClr val="FFFFFF"/>
              </a:highlight>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3600"/>
              <a:buFont typeface="Arial"/>
              <a:buChar char="•"/>
            </a:pPr>
            <a:r>
              <a:rPr lang="en-US" sz="3600" b="0" i="0" u="none" strike="noStrike" cap="none">
                <a:solidFill>
                  <a:srgbClr val="333333"/>
                </a:solidFill>
                <a:highlight>
                  <a:srgbClr val="FFFFFF"/>
                </a:highlight>
                <a:latin typeface="Arial"/>
                <a:ea typeface="Arial"/>
                <a:cs typeface="Arial"/>
                <a:sym typeface="Arial"/>
              </a:rPr>
              <a:t>Commission to manage data base of final judgments</a:t>
            </a:r>
            <a:endParaRPr sz="3600" b="0" i="0" u="none" strike="noStrike" cap="none">
              <a:solidFill>
                <a:srgbClr val="333333"/>
              </a:solidFill>
              <a:highlight>
                <a:srgbClr val="FFFFFF"/>
              </a:highlight>
              <a:latin typeface="Arial"/>
              <a:ea typeface="Arial"/>
              <a:cs typeface="Arial"/>
              <a:sym typeface="Arial"/>
            </a:endParaRPr>
          </a:p>
          <a:p>
            <a:pPr marL="342900" marR="0" lvl="0" indent="-342900" algn="l" rtl="0">
              <a:lnSpc>
                <a:spcPct val="100000"/>
              </a:lnSpc>
              <a:spcBef>
                <a:spcPts val="0"/>
              </a:spcBef>
              <a:spcAft>
                <a:spcPts val="0"/>
              </a:spcAft>
              <a:buClr>
                <a:srgbClr val="333333"/>
              </a:buClr>
              <a:buSzPts val="3600"/>
              <a:buFont typeface="Arial"/>
              <a:buChar char="•"/>
            </a:pPr>
            <a:r>
              <a:rPr lang="en-US" sz="3600" b="0" i="0" u="none" strike="noStrike" cap="none">
                <a:solidFill>
                  <a:srgbClr val="333333"/>
                </a:solidFill>
                <a:highlight>
                  <a:srgbClr val="FFFFFF"/>
                </a:highlight>
                <a:latin typeface="Arial"/>
                <a:ea typeface="Arial"/>
                <a:cs typeface="Arial"/>
                <a:sym typeface="Arial"/>
              </a:rPr>
              <a:t>Self-cleaning arguably possible</a:t>
            </a:r>
            <a:endParaRPr sz="3600" b="0" i="0" u="none" strike="noStrike" cap="none">
              <a:solidFill>
                <a:srgbClr val="333333"/>
              </a:solidFill>
              <a:highlight>
                <a:srgbClr val="FFFFFF"/>
              </a:highlight>
              <a:latin typeface="Arial"/>
              <a:ea typeface="Arial"/>
              <a:cs typeface="Arial"/>
              <a:sym typeface="Arial"/>
            </a:endParaRPr>
          </a:p>
        </p:txBody>
      </p:sp>
      <p:pic>
        <p:nvPicPr>
          <p:cNvPr id="216" name="Google Shape;216;g2cd9783ca7f_0_88"/>
          <p:cNvPicPr preferRelativeResize="0"/>
          <p:nvPr/>
        </p:nvPicPr>
        <p:blipFill rotWithShape="1">
          <a:blip r:embed="rId3">
            <a:alphaModFix/>
          </a:blip>
          <a:srcRect/>
          <a:stretch/>
        </p:blipFill>
        <p:spPr>
          <a:xfrm>
            <a:off x="7729847" y="8760774"/>
            <a:ext cx="2828305" cy="1414152"/>
          </a:xfrm>
          <a:prstGeom prst="rect">
            <a:avLst/>
          </a:prstGeom>
          <a:noFill/>
          <a:ln>
            <a:noFill/>
          </a:ln>
        </p:spPr>
      </p:pic>
      <p:pic>
        <p:nvPicPr>
          <p:cNvPr id="217" name="Google Shape;217;g2cd9783ca7f_0_88"/>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18" name="Google Shape;218;g2cd9783ca7f_0_88"/>
          <p:cNvPicPr preferRelativeResize="0"/>
          <p:nvPr/>
        </p:nvPicPr>
        <p:blipFill rotWithShape="1">
          <a:blip r:embed="rId5">
            <a:alphaModFix/>
          </a:blip>
          <a:srcRect l="1465" r="1474"/>
          <a:stretch/>
        </p:blipFill>
        <p:spPr>
          <a:xfrm>
            <a:off x="15738685" y="8854689"/>
            <a:ext cx="1771875" cy="1220069"/>
          </a:xfrm>
          <a:prstGeom prst="rect">
            <a:avLst/>
          </a:prstGeom>
          <a:noFill/>
          <a:ln>
            <a:noFill/>
          </a:ln>
        </p:spPr>
      </p:pic>
      <p:sp>
        <p:nvSpPr>
          <p:cNvPr id="219" name="Google Shape;219;g2cd9783ca7f_0_88"/>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20" name="Google Shape;220;g2cd9783ca7f_0_88"/>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1" name="Google Shape;221;g2cd9783ca7f_0_88"/>
          <p:cNvPicPr preferRelativeResize="0"/>
          <p:nvPr/>
        </p:nvPicPr>
        <p:blipFill rotWithShape="1">
          <a:blip r:embed="rId6">
            <a:alphaModFix/>
          </a:blip>
          <a:srcRect/>
          <a:stretch/>
        </p:blipFill>
        <p:spPr>
          <a:xfrm>
            <a:off x="11088096" y="3428999"/>
            <a:ext cx="5975730" cy="4302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2"/>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7" name="Google Shape;227;p22"/>
          <p:cNvGrpSpPr/>
          <p:nvPr/>
        </p:nvGrpSpPr>
        <p:grpSpPr>
          <a:xfrm>
            <a:off x="809625" y="1435042"/>
            <a:ext cx="10696651" cy="8381483"/>
            <a:chOff x="-1686153" y="-3171675"/>
            <a:chExt cx="14262200" cy="11175311"/>
          </a:xfrm>
        </p:grpSpPr>
        <p:sp>
          <p:nvSpPr>
            <p:cNvPr id="228" name="Google Shape;228;p22"/>
            <p:cNvSpPr txBox="1"/>
            <p:nvPr/>
          </p:nvSpPr>
          <p:spPr>
            <a:xfrm>
              <a:off x="-1546453" y="-1293364"/>
              <a:ext cx="14122500" cy="9297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US" sz="3400" b="1" i="0" u="none" strike="noStrike" cap="none">
                  <a:solidFill>
                    <a:srgbClr val="333333"/>
                  </a:solidFill>
                  <a:highlight>
                    <a:srgbClr val="FFFFFF"/>
                  </a:highlight>
                  <a:latin typeface="Arial"/>
                  <a:ea typeface="Arial"/>
                  <a:cs typeface="Arial"/>
                  <a:sym typeface="Arial"/>
                </a:rPr>
                <a:t>Directive (EU) 2023/1791 on energy efficiency and amending Regulation (EU) 2023/955 (recast)</a:t>
              </a:r>
              <a:endParaRPr sz="3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3600"/>
                <a:buFont typeface="Noto Sans Symbols"/>
                <a:buChar char="⮚"/>
              </a:pPr>
              <a:r>
                <a:rPr lang="en-US" sz="3600" b="0" i="0" u="none" strike="noStrike" cap="none">
                  <a:solidFill>
                    <a:srgbClr val="404040"/>
                  </a:solidFill>
                  <a:latin typeface="arial"/>
                  <a:ea typeface="arial"/>
                  <a:cs typeface="arial"/>
                  <a:sym typeface="arial"/>
                </a:rPr>
                <a:t>art. 5 - public bodies to achieve an annual energy consumption reduction of 1.9%</a:t>
              </a:r>
              <a:endParaRPr sz="3600" b="0" i="0" u="none" strike="noStrike" cap="none">
                <a:solidFill>
                  <a:srgbClr val="40404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3600"/>
                <a:buFont typeface="arial"/>
                <a:buChar char="⮚"/>
              </a:pPr>
              <a:r>
                <a:rPr lang="en-US" sz="3600" b="0" i="0" u="none" strike="noStrike" cap="none">
                  <a:solidFill>
                    <a:srgbClr val="404040"/>
                  </a:solidFill>
                  <a:latin typeface="arial"/>
                  <a:ea typeface="arial"/>
                  <a:cs typeface="arial"/>
                  <a:sym typeface="arial"/>
                </a:rPr>
                <a:t>Art. 6 - 3% of public buildings renovated each yeat to achieve nZEB</a:t>
              </a:r>
              <a:endParaRPr sz="3600" b="0" i="0" u="none" strike="noStrike" cap="none">
                <a:solidFill>
                  <a:srgbClr val="40404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3600"/>
                <a:buFont typeface="arial"/>
                <a:buChar char="⮚"/>
              </a:pPr>
              <a:r>
                <a:rPr lang="en-US" sz="3800" b="0" i="0" u="none" strike="noStrike" cap="none">
                  <a:solidFill>
                    <a:srgbClr val="404040"/>
                  </a:solidFill>
                  <a:latin typeface="arial"/>
                  <a:ea typeface="arial"/>
                  <a:cs typeface="arial"/>
                  <a:sym typeface="arial"/>
                </a:rPr>
                <a:t>Art. 7 CA/Es</a:t>
              </a:r>
              <a:r>
                <a:rPr lang="en-US" sz="6100" b="0" i="0" u="none" strike="noStrike" cap="none">
                  <a:solidFill>
                    <a:srgbClr val="404040"/>
                  </a:solidFill>
                  <a:latin typeface="Arial"/>
                  <a:ea typeface="Arial"/>
                  <a:cs typeface="Arial"/>
                  <a:sym typeface="Arial"/>
                </a:rPr>
                <a:t> </a:t>
              </a:r>
              <a:r>
                <a:rPr lang="en-US" sz="3600" b="0" i="0" u="none" strike="noStrike" cap="none">
                  <a:solidFill>
                    <a:srgbClr val="333333"/>
                  </a:solidFill>
                  <a:highlight>
                    <a:srgbClr val="FFFFFF"/>
                  </a:highlight>
                  <a:latin typeface="Arial"/>
                  <a:ea typeface="Arial"/>
                  <a:cs typeface="Arial"/>
                  <a:sym typeface="Arial"/>
                </a:rPr>
                <a:t>purchase only products, services buildings and works with </a:t>
              </a:r>
              <a:r>
                <a:rPr lang="en-US" sz="3600" b="1" i="0" u="none" strike="noStrike" cap="none">
                  <a:solidFill>
                    <a:srgbClr val="00B050"/>
                  </a:solidFill>
                  <a:highlight>
                    <a:srgbClr val="FFFFFF"/>
                  </a:highlight>
                  <a:latin typeface="Arial"/>
                  <a:ea typeface="Arial"/>
                  <a:cs typeface="Arial"/>
                  <a:sym typeface="Arial"/>
                </a:rPr>
                <a:t>high energy-efficiency performance</a:t>
              </a:r>
              <a:r>
                <a:rPr lang="en-US" sz="3600" b="0" i="0" u="none" strike="noStrike" cap="none">
                  <a:solidFill>
                    <a:srgbClr val="333333"/>
                  </a:solidFill>
                  <a:highlight>
                    <a:srgbClr val="FFFFFF"/>
                  </a:highlight>
                  <a:latin typeface="Arial"/>
                  <a:ea typeface="Arial"/>
                  <a:cs typeface="Arial"/>
                  <a:sym typeface="Arial"/>
                </a:rPr>
                <a:t> in accordance with the requirements in Annex IV, unless it is not technically feasible</a:t>
              </a:r>
              <a:endParaRPr sz="61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p:txBody>
        </p:sp>
        <p:sp>
          <p:nvSpPr>
            <p:cNvPr id="229" name="Google Shape;229;p22"/>
            <p:cNvSpPr txBox="1"/>
            <p:nvPr/>
          </p:nvSpPr>
          <p:spPr>
            <a:xfrm>
              <a:off x="-1686153" y="-3171675"/>
              <a:ext cx="11417299" cy="2077236"/>
            </a:xfrm>
            <a:prstGeom prst="rect">
              <a:avLst/>
            </a:prstGeom>
            <a:noFill/>
            <a:ln>
              <a:noFill/>
            </a:ln>
          </p:spPr>
          <p:txBody>
            <a:bodyPr spcFirstLastPara="1" wrap="square" lIns="0" tIns="0" rIns="0" bIns="0" anchor="t" anchorCtr="0">
              <a:spAutoFit/>
            </a:bodyPr>
            <a:lstStyle/>
            <a:p>
              <a:pPr marL="0" marR="0" lvl="0" indent="0" algn="l" rtl="0">
                <a:lnSpc>
                  <a:spcPct val="149147"/>
                </a:lnSpc>
                <a:spcBef>
                  <a:spcPts val="0"/>
                </a:spcBef>
                <a:spcAft>
                  <a:spcPts val="0"/>
                </a:spcAft>
                <a:buClr>
                  <a:srgbClr val="000000"/>
                </a:buClr>
                <a:buSzPts val="8800"/>
                <a:buFont typeface="Arial"/>
                <a:buNone/>
              </a:pPr>
              <a:r>
                <a:rPr lang="en-US" sz="8800" b="1" i="0" u="none" strike="noStrike" cap="none">
                  <a:solidFill>
                    <a:srgbClr val="00B050"/>
                  </a:solidFill>
                  <a:latin typeface="Calibri"/>
                  <a:ea typeface="Calibri"/>
                  <a:cs typeface="Calibri"/>
                  <a:sym typeface="Calibri"/>
                </a:rPr>
                <a:t>EED</a:t>
              </a:r>
              <a:endParaRPr sz="8800" b="1" i="0" u="none" strike="noStrike" cap="none">
                <a:solidFill>
                  <a:srgbClr val="00B050"/>
                </a:solidFill>
                <a:latin typeface="Arial"/>
                <a:ea typeface="Arial"/>
                <a:cs typeface="Arial"/>
                <a:sym typeface="Arial"/>
              </a:endParaRPr>
            </a:p>
          </p:txBody>
        </p:sp>
      </p:grpSp>
      <p:sp>
        <p:nvSpPr>
          <p:cNvPr id="230" name="Google Shape;230;p22"/>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2"/>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2"/>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3" name="Google Shape;233;p22"/>
          <p:cNvPicPr preferRelativeResize="0"/>
          <p:nvPr/>
        </p:nvPicPr>
        <p:blipFill rotWithShape="1">
          <a:blip r:embed="rId3">
            <a:alphaModFix/>
          </a:blip>
          <a:srcRect/>
          <a:stretch/>
        </p:blipFill>
        <p:spPr>
          <a:xfrm>
            <a:off x="7729847" y="168016"/>
            <a:ext cx="2828306" cy="1414152"/>
          </a:xfrm>
          <a:prstGeom prst="rect">
            <a:avLst/>
          </a:prstGeom>
          <a:noFill/>
          <a:ln>
            <a:noFill/>
          </a:ln>
        </p:spPr>
      </p:pic>
      <p:pic>
        <p:nvPicPr>
          <p:cNvPr id="234" name="Google Shape;234;p22"/>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pic>
        <p:nvPicPr>
          <p:cNvPr id="235" name="Google Shape;235;p22"/>
          <p:cNvPicPr preferRelativeResize="0"/>
          <p:nvPr/>
        </p:nvPicPr>
        <p:blipFill rotWithShape="1">
          <a:blip r:embed="rId5">
            <a:alphaModFix/>
          </a:blip>
          <a:srcRect/>
          <a:stretch/>
        </p:blipFill>
        <p:spPr>
          <a:xfrm>
            <a:off x="809625" y="168016"/>
            <a:ext cx="2828306" cy="1313984"/>
          </a:xfrm>
          <a:prstGeom prst="rect">
            <a:avLst/>
          </a:prstGeom>
          <a:noFill/>
          <a:ln>
            <a:noFill/>
          </a:ln>
        </p:spPr>
      </p:pic>
      <p:sp>
        <p:nvSpPr>
          <p:cNvPr id="236" name="Google Shape;236;p22"/>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37" name="Google Shape;237;p22"/>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p22" descr="international week of science and peace - Clip Art Library"/>
          <p:cNvPicPr preferRelativeResize="0"/>
          <p:nvPr/>
        </p:nvPicPr>
        <p:blipFill rotWithShape="1">
          <a:blip r:embed="rId6">
            <a:alphaModFix/>
          </a:blip>
          <a:srcRect/>
          <a:stretch/>
        </p:blipFill>
        <p:spPr>
          <a:xfrm>
            <a:off x="12595548" y="2369821"/>
            <a:ext cx="4177977" cy="565001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3"/>
          <p:cNvSpPr/>
          <p:nvPr/>
        </p:nvSpPr>
        <p:spPr>
          <a:xfrm>
            <a:off x="0" y="0"/>
            <a:ext cx="406854"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3"/>
          <p:cNvSpPr txBox="1"/>
          <p:nvPr/>
        </p:nvSpPr>
        <p:spPr>
          <a:xfrm>
            <a:off x="804675" y="507502"/>
            <a:ext cx="15853500" cy="1477800"/>
          </a:xfrm>
          <a:prstGeom prst="rect">
            <a:avLst/>
          </a:prstGeom>
          <a:noFill/>
          <a:ln>
            <a:noFill/>
          </a:ln>
        </p:spPr>
        <p:txBody>
          <a:bodyPr spcFirstLastPara="1" wrap="square" lIns="0" tIns="0" rIns="0" bIns="0" anchor="t" anchorCtr="0">
            <a:spAutoFit/>
          </a:bodyPr>
          <a:lstStyle/>
          <a:p>
            <a:pPr marL="0" marR="0" lvl="0" indent="0" algn="l" rtl="0">
              <a:lnSpc>
                <a:spcPct val="112500"/>
              </a:lnSpc>
              <a:spcBef>
                <a:spcPts val="0"/>
              </a:spcBef>
              <a:spcAft>
                <a:spcPts val="0"/>
              </a:spcAft>
              <a:buClr>
                <a:srgbClr val="000000"/>
              </a:buClr>
              <a:buSzPts val="9600"/>
              <a:buFont typeface="Arial"/>
              <a:buNone/>
            </a:pPr>
            <a:r>
              <a:rPr lang="en-US" sz="9600" b="1" i="0" u="none" strike="noStrike" cap="none">
                <a:solidFill>
                  <a:srgbClr val="00B050"/>
                </a:solidFill>
                <a:latin typeface="Calibri"/>
                <a:ea typeface="Calibri"/>
                <a:cs typeface="Calibri"/>
                <a:sym typeface="Calibri"/>
              </a:rPr>
              <a:t>RED III</a:t>
            </a:r>
            <a:r>
              <a:rPr lang="en-US" sz="4000" b="0" i="0" u="none" strike="noStrike" cap="none">
                <a:solidFill>
                  <a:schemeClr val="dk1"/>
                </a:solidFill>
                <a:latin typeface="Calibri"/>
                <a:ea typeface="Calibri"/>
                <a:cs typeface="Calibri"/>
                <a:sym typeface="Calibri"/>
              </a:rPr>
              <a:t> </a:t>
            </a:r>
            <a:endParaRPr sz="4000" b="0" i="0" u="none" strike="noStrike" cap="none">
              <a:solidFill>
                <a:srgbClr val="000000"/>
              </a:solidFill>
              <a:latin typeface="Arial"/>
              <a:ea typeface="Arial"/>
              <a:cs typeface="Arial"/>
              <a:sym typeface="Arial"/>
            </a:endParaRPr>
          </a:p>
        </p:txBody>
      </p:sp>
      <p:sp>
        <p:nvSpPr>
          <p:cNvPr id="245" name="Google Shape;245;p23"/>
          <p:cNvSpPr txBox="1"/>
          <p:nvPr/>
        </p:nvSpPr>
        <p:spPr>
          <a:xfrm>
            <a:off x="671625" y="2336300"/>
            <a:ext cx="12061500" cy="5910600"/>
          </a:xfrm>
          <a:prstGeom prst="rect">
            <a:avLst/>
          </a:prstGeom>
          <a:noFill/>
          <a:ln>
            <a:noFill/>
          </a:ln>
        </p:spPr>
        <p:txBody>
          <a:bodyPr spcFirstLastPara="1" wrap="square" lIns="0" tIns="0" rIns="0" bIns="0" anchor="t" anchorCtr="0">
            <a:spAutoFit/>
          </a:bodyPr>
          <a:lstStyle/>
          <a:p>
            <a:pPr marL="342900" marR="0" lvl="0" indent="-317500" algn="l" rtl="0">
              <a:lnSpc>
                <a:spcPct val="100000"/>
              </a:lnSpc>
              <a:spcBef>
                <a:spcPts val="0"/>
              </a:spcBef>
              <a:spcAft>
                <a:spcPts val="0"/>
              </a:spcAft>
              <a:buClr>
                <a:schemeClr val="dk1"/>
              </a:buClr>
              <a:buSzPts val="3200"/>
              <a:buFont typeface="Arial"/>
              <a:buChar char="•"/>
            </a:pPr>
            <a:r>
              <a:rPr lang="en-US" sz="3200" b="1" i="0" u="none" strike="noStrike" cap="none">
                <a:solidFill>
                  <a:srgbClr val="333333"/>
                </a:solidFill>
                <a:highlight>
                  <a:srgbClr val="FFFFFF"/>
                </a:highlight>
                <a:latin typeface="Arial"/>
                <a:ea typeface="Arial"/>
                <a:cs typeface="Arial"/>
                <a:sym typeface="Arial"/>
              </a:rPr>
              <a:t>Directive (EU) 2023/2413 - promotion of energy from renewable sources </a:t>
            </a:r>
            <a:endParaRPr sz="3200" b="1" i="0" u="none" strike="noStrike" cap="none">
              <a:solidFill>
                <a:srgbClr val="333333"/>
              </a:solidFill>
              <a:highlight>
                <a:srgbClr val="FFFFFF"/>
              </a:highlight>
              <a:latin typeface="Arial"/>
              <a:ea typeface="Arial"/>
              <a:cs typeface="Arial"/>
              <a:sym typeface="Arial"/>
            </a:endParaRPr>
          </a:p>
          <a:p>
            <a:pPr marL="342900" marR="0" lvl="0" indent="-317500" algn="l" rtl="0">
              <a:lnSpc>
                <a:spcPct val="100000"/>
              </a:lnSpc>
              <a:spcBef>
                <a:spcPts val="0"/>
              </a:spcBef>
              <a:spcAft>
                <a:spcPts val="0"/>
              </a:spcAft>
              <a:buClr>
                <a:srgbClr val="333333"/>
              </a:buClr>
              <a:buSzPts val="3200"/>
              <a:buFont typeface="Arial"/>
              <a:buChar char="•"/>
            </a:pPr>
            <a:r>
              <a:rPr lang="en-US" sz="3200" b="0" i="0" u="none" strike="noStrike" cap="none">
                <a:solidFill>
                  <a:srgbClr val="333333"/>
                </a:solidFill>
                <a:highlight>
                  <a:srgbClr val="FFFFFF"/>
                </a:highlight>
                <a:latin typeface="Arial"/>
                <a:ea typeface="Arial"/>
                <a:cs typeface="Arial"/>
                <a:sym typeface="Arial"/>
              </a:rPr>
              <a:t>reforms Art. 15(2) Dir. </a:t>
            </a:r>
            <a:r>
              <a:rPr lang="en-US" sz="3200" b="1" i="0" u="none" strike="noStrike" cap="none">
                <a:solidFill>
                  <a:srgbClr val="333333"/>
                </a:solidFill>
                <a:highlight>
                  <a:srgbClr val="FFFFFF"/>
                </a:highlight>
                <a:latin typeface="Arial"/>
                <a:ea typeface="Arial"/>
                <a:cs typeface="Arial"/>
                <a:sym typeface="Arial"/>
              </a:rPr>
              <a:t>2018/2001</a:t>
            </a:r>
            <a:r>
              <a:rPr lang="en-US" sz="3200" b="0" i="0" u="none" strike="noStrike" cap="none">
                <a:solidFill>
                  <a:srgbClr val="333333"/>
                </a:solidFill>
                <a:highlight>
                  <a:srgbClr val="FFFFFF"/>
                </a:highlight>
                <a:latin typeface="Arial"/>
                <a:ea typeface="Arial"/>
                <a:cs typeface="Arial"/>
                <a:sym typeface="Arial"/>
              </a:rPr>
              <a:t> “2.   MSs shall clearly define any technical specifications which are to be met by renewable energy equipment and systems in order to benefit from support schemes and to be eligible under public procurement. ”</a:t>
            </a:r>
            <a:endParaRPr sz="3200" b="0" i="0" u="none" strike="noStrike" cap="none">
              <a:solidFill>
                <a:srgbClr val="333333"/>
              </a:solidFill>
              <a:highlight>
                <a:srgbClr val="FFFFFF"/>
              </a:highlight>
              <a:latin typeface="Arial"/>
              <a:ea typeface="Arial"/>
              <a:cs typeface="Arial"/>
              <a:sym typeface="Arial"/>
            </a:endParaRPr>
          </a:p>
          <a:p>
            <a:pPr marL="342900" marR="0" lvl="0" indent="-317500" algn="l" rtl="0">
              <a:lnSpc>
                <a:spcPct val="100000"/>
              </a:lnSpc>
              <a:spcBef>
                <a:spcPts val="0"/>
              </a:spcBef>
              <a:spcAft>
                <a:spcPts val="0"/>
              </a:spcAft>
              <a:buClr>
                <a:srgbClr val="333333"/>
              </a:buClr>
              <a:buSzPts val="3200"/>
              <a:buFont typeface="Arial"/>
              <a:buChar char="•"/>
            </a:pPr>
            <a:r>
              <a:rPr lang="en-US" sz="3200" b="0" i="0" u="none" strike="noStrike" cap="none">
                <a:solidFill>
                  <a:srgbClr val="333333"/>
                </a:solidFill>
                <a:highlight>
                  <a:srgbClr val="FFFFFF"/>
                </a:highlight>
                <a:latin typeface="Arial"/>
                <a:ea typeface="Arial"/>
                <a:cs typeface="Arial"/>
                <a:sym typeface="Arial"/>
              </a:rPr>
              <a:t>new Art. 15a(4) MSs ensure that public buildings at national, regional and local level fulfil an </a:t>
            </a:r>
            <a:r>
              <a:rPr lang="en-US" sz="3200" b="1" i="0" u="none" strike="noStrike" cap="none">
                <a:solidFill>
                  <a:srgbClr val="00B050"/>
                </a:solidFill>
                <a:highlight>
                  <a:srgbClr val="FFFFFF"/>
                </a:highlight>
                <a:latin typeface="Arial"/>
                <a:ea typeface="Arial"/>
                <a:cs typeface="Arial"/>
                <a:sym typeface="Arial"/>
              </a:rPr>
              <a:t>exemplary role</a:t>
            </a:r>
            <a:r>
              <a:rPr lang="en-US" sz="3200" b="0" i="0" u="none" strike="noStrike" cap="none">
                <a:solidFill>
                  <a:srgbClr val="333333"/>
                </a:solidFill>
                <a:highlight>
                  <a:srgbClr val="FFFFFF"/>
                </a:highlight>
                <a:latin typeface="Arial"/>
                <a:ea typeface="Arial"/>
                <a:cs typeface="Arial"/>
                <a:sym typeface="Arial"/>
              </a:rPr>
              <a:t> as regards the share of renewable energy used e.g. by providing for the roofs of public or mixed private-public buildings to be used by third parties for installations that produce energy from renewable sources</a:t>
            </a:r>
            <a:endParaRPr sz="3200" b="0" i="0" u="none" strike="noStrike" cap="none">
              <a:solidFill>
                <a:srgbClr val="333333"/>
              </a:solidFill>
              <a:highlight>
                <a:srgbClr val="FFFFFF"/>
              </a:highlight>
              <a:latin typeface="Arial"/>
              <a:ea typeface="Arial"/>
              <a:cs typeface="Arial"/>
              <a:sym typeface="Arial"/>
            </a:endParaRPr>
          </a:p>
        </p:txBody>
      </p:sp>
      <p:pic>
        <p:nvPicPr>
          <p:cNvPr id="246" name="Google Shape;246;p23"/>
          <p:cNvPicPr preferRelativeResize="0"/>
          <p:nvPr/>
        </p:nvPicPr>
        <p:blipFill rotWithShape="1">
          <a:blip r:embed="rId3">
            <a:alphaModFix/>
          </a:blip>
          <a:srcRect/>
          <a:stretch/>
        </p:blipFill>
        <p:spPr>
          <a:xfrm>
            <a:off x="7729847" y="8760774"/>
            <a:ext cx="2828306" cy="1414152"/>
          </a:xfrm>
          <a:prstGeom prst="rect">
            <a:avLst/>
          </a:prstGeom>
          <a:noFill/>
          <a:ln>
            <a:noFill/>
          </a:ln>
        </p:spPr>
      </p:pic>
      <p:pic>
        <p:nvPicPr>
          <p:cNvPr id="247" name="Google Shape;247;p23"/>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48" name="Google Shape;248;p23"/>
          <p:cNvPicPr preferRelativeResize="0"/>
          <p:nvPr/>
        </p:nvPicPr>
        <p:blipFill rotWithShape="1">
          <a:blip r:embed="rId5">
            <a:alphaModFix/>
          </a:blip>
          <a:srcRect l="1469" r="1468"/>
          <a:stretch/>
        </p:blipFill>
        <p:spPr>
          <a:xfrm>
            <a:off x="15738685" y="8854689"/>
            <a:ext cx="1771875" cy="1220069"/>
          </a:xfrm>
          <a:prstGeom prst="rect">
            <a:avLst/>
          </a:prstGeom>
          <a:noFill/>
          <a:ln>
            <a:noFill/>
          </a:ln>
        </p:spPr>
      </p:pic>
      <p:sp>
        <p:nvSpPr>
          <p:cNvPr id="249" name="Google Shape;249;p23"/>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50" name="Google Shape;250;p23"/>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1" name="Google Shape;251;p23" descr="Renewable energy sources - AES"/>
          <p:cNvPicPr preferRelativeResize="0"/>
          <p:nvPr/>
        </p:nvPicPr>
        <p:blipFill rotWithShape="1">
          <a:blip r:embed="rId6">
            <a:alphaModFix/>
          </a:blip>
          <a:srcRect/>
          <a:stretch/>
        </p:blipFill>
        <p:spPr>
          <a:xfrm>
            <a:off x="12970699" y="2037978"/>
            <a:ext cx="5056885" cy="55037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cd9783ca7f_0_175"/>
          <p:cNvSpPr/>
          <p:nvPr/>
        </p:nvSpPr>
        <p:spPr>
          <a:xfrm>
            <a:off x="0" y="0"/>
            <a:ext cx="406800" cy="102870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g2cd9783ca7f_0_175"/>
          <p:cNvSpPr txBox="1"/>
          <p:nvPr/>
        </p:nvSpPr>
        <p:spPr>
          <a:xfrm>
            <a:off x="803225" y="556800"/>
            <a:ext cx="87840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Construction Products Regulation</a:t>
            </a:r>
            <a:endParaRPr sz="1400" b="1" i="0" u="none" strike="noStrike" cap="none">
              <a:solidFill>
                <a:srgbClr val="000000"/>
              </a:solidFill>
              <a:latin typeface="Arial"/>
              <a:ea typeface="Arial"/>
              <a:cs typeface="Arial"/>
              <a:sym typeface="Arial"/>
            </a:endParaRPr>
          </a:p>
        </p:txBody>
      </p:sp>
      <p:sp>
        <p:nvSpPr>
          <p:cNvPr id="258" name="Google Shape;258;g2cd9783ca7f_0_175"/>
          <p:cNvSpPr txBox="1"/>
          <p:nvPr/>
        </p:nvSpPr>
        <p:spPr>
          <a:xfrm>
            <a:off x="803225" y="1629950"/>
            <a:ext cx="12684900" cy="6788100"/>
          </a:xfrm>
          <a:prstGeom prst="rect">
            <a:avLst/>
          </a:prstGeom>
          <a:noFill/>
          <a:ln>
            <a:noFill/>
          </a:ln>
        </p:spPr>
        <p:txBody>
          <a:bodyPr spcFirstLastPara="1" wrap="square" lIns="0" tIns="0" rIns="0" bIns="0" anchor="t" anchorCtr="0">
            <a:spAutoFit/>
          </a:bodyPr>
          <a:lstStyle/>
          <a:p>
            <a:pPr marL="457200" marR="0" lvl="0" indent="-425450" algn="l" rtl="0">
              <a:lnSpc>
                <a:spcPct val="115000"/>
              </a:lnSpc>
              <a:spcBef>
                <a:spcPts val="0"/>
              </a:spcBef>
              <a:spcAft>
                <a:spcPts val="0"/>
              </a:spcAft>
              <a:buSzPts val="3100"/>
              <a:buChar char="●"/>
            </a:pPr>
            <a:r>
              <a:rPr lang="en-US" sz="3100" b="0" i="0" u="none" strike="noStrike" cap="none">
                <a:solidFill>
                  <a:srgbClr val="3F4A52"/>
                </a:solidFill>
                <a:highlight>
                  <a:srgbClr val="FFFFFF"/>
                </a:highlight>
                <a:latin typeface="Arial"/>
                <a:ea typeface="Arial"/>
                <a:cs typeface="Arial"/>
                <a:sym typeface="Arial"/>
              </a:rPr>
              <a:t>Commission will be empowered to establish </a:t>
            </a:r>
            <a:r>
              <a:rPr lang="en-US" sz="3100" b="1" i="0" u="none" strike="noStrike" cap="none">
                <a:solidFill>
                  <a:srgbClr val="00B050"/>
                </a:solidFill>
                <a:highlight>
                  <a:srgbClr val="FFFFFF"/>
                </a:highlight>
              </a:rPr>
              <a:t>mandatory </a:t>
            </a:r>
            <a:r>
              <a:rPr lang="en-US" sz="3100" b="1" i="0" u="sng" strike="noStrike" cap="none">
                <a:solidFill>
                  <a:srgbClr val="00B050"/>
                </a:solidFill>
                <a:highlight>
                  <a:srgbClr val="FFFFFF"/>
                </a:highlight>
              </a:rPr>
              <a:t>minimum </a:t>
            </a:r>
            <a:r>
              <a:rPr lang="en-US" sz="3100" b="1" i="0" u="none" strike="noStrike" cap="none">
                <a:solidFill>
                  <a:srgbClr val="00B050"/>
                </a:solidFill>
                <a:highlight>
                  <a:srgbClr val="FFFFFF"/>
                </a:highlight>
              </a:rPr>
              <a:t>environmental sustainability requirements</a:t>
            </a:r>
            <a:r>
              <a:rPr lang="en-US" sz="3100" b="0" i="0" u="none" strike="noStrike" cap="none">
                <a:solidFill>
                  <a:srgbClr val="3F4A52"/>
                </a:solidFill>
                <a:highlight>
                  <a:srgbClr val="FFFFFF"/>
                </a:highlight>
                <a:latin typeface="Arial"/>
                <a:ea typeface="Arial"/>
                <a:cs typeface="Arial"/>
                <a:sym typeface="Arial"/>
              </a:rPr>
              <a:t> through delegated acts for public procurement of construction products, to incentivise supply of and demand for environmentally sustainable products. </a:t>
            </a:r>
            <a:endParaRPr sz="3100" b="0" i="0" u="none" strike="noStrike" cap="none">
              <a:solidFill>
                <a:srgbClr val="3F4A52"/>
              </a:solidFill>
              <a:highlight>
                <a:srgbClr val="FFFFFF"/>
              </a:highlight>
              <a:latin typeface="Arial"/>
              <a:ea typeface="Arial"/>
              <a:cs typeface="Arial"/>
              <a:sym typeface="Arial"/>
            </a:endParaRPr>
          </a:p>
          <a:p>
            <a:pPr marL="457200" marR="0" lvl="0" indent="-317500" algn="l" rtl="0">
              <a:lnSpc>
                <a:spcPct val="115000"/>
              </a:lnSpc>
              <a:spcBef>
                <a:spcPts val="0"/>
              </a:spcBef>
              <a:spcAft>
                <a:spcPts val="0"/>
              </a:spcAft>
              <a:buClr>
                <a:srgbClr val="3F4A52"/>
              </a:buClr>
              <a:buSzPts val="1400"/>
              <a:buFont typeface="Arial"/>
              <a:buChar char="●"/>
            </a:pPr>
            <a:r>
              <a:rPr lang="en-US" sz="3100" b="0" i="0" u="none" strike="noStrike" cap="none">
                <a:solidFill>
                  <a:srgbClr val="3F4A52"/>
                </a:solidFill>
                <a:highlight>
                  <a:srgbClr val="FFFFFF"/>
                </a:highlight>
                <a:latin typeface="Arial"/>
                <a:ea typeface="Arial"/>
                <a:cs typeface="Arial"/>
                <a:sym typeface="Arial"/>
              </a:rPr>
              <a:t>MSs may deviate from the environmental requirements where applying them would result in low market offer for the required construction product, where there would be no suitable tenders and in cases where they result in disproportionate costs causing the MS to spend more than </a:t>
            </a:r>
            <a:r>
              <a:rPr lang="en-US" sz="3100" b="1" i="0" u="none" strike="noStrike" cap="none">
                <a:solidFill>
                  <a:srgbClr val="3F4A52"/>
                </a:solidFill>
                <a:highlight>
                  <a:srgbClr val="FFFFFF"/>
                </a:highlight>
                <a:latin typeface="Arial"/>
                <a:ea typeface="Arial"/>
                <a:cs typeface="Arial"/>
                <a:sym typeface="Arial"/>
              </a:rPr>
              <a:t>10%</a:t>
            </a:r>
            <a:r>
              <a:rPr lang="en-US" sz="3100" b="0" i="0" u="none" strike="noStrike" cap="none">
                <a:solidFill>
                  <a:srgbClr val="3F4A52"/>
                </a:solidFill>
                <a:highlight>
                  <a:srgbClr val="FFFFFF"/>
                </a:highlight>
                <a:latin typeface="Arial"/>
                <a:ea typeface="Arial"/>
                <a:cs typeface="Arial"/>
                <a:sym typeface="Arial"/>
              </a:rPr>
              <a:t> in comparison to the scenario where no requirements would apply</a:t>
            </a:r>
            <a:r>
              <a:rPr lang="en-US" sz="2700" b="0" i="0" u="none" strike="noStrike" cap="none">
                <a:solidFill>
                  <a:srgbClr val="3F4A52"/>
                </a:solidFill>
                <a:highlight>
                  <a:srgbClr val="FFFFFF"/>
                </a:highlight>
                <a:latin typeface="Arial"/>
                <a:ea typeface="Arial"/>
                <a:cs typeface="Arial"/>
                <a:sym typeface="Arial"/>
              </a:rPr>
              <a:t>.</a:t>
            </a:r>
            <a:endParaRPr sz="2700" b="0" i="0" u="none" strike="noStrike" cap="none">
              <a:solidFill>
                <a:srgbClr val="3F4A52"/>
              </a:solidFill>
              <a:highlight>
                <a:srgbClr val="FFFFFF"/>
              </a:highlight>
              <a:latin typeface="Arial"/>
              <a:ea typeface="Arial"/>
              <a:cs typeface="Arial"/>
              <a:sym typeface="Arial"/>
            </a:endParaRPr>
          </a:p>
          <a:p>
            <a:pPr marL="0" marR="0" lvl="0" indent="0" algn="l" rtl="0">
              <a:lnSpc>
                <a:spcPct val="100000"/>
              </a:lnSpc>
              <a:spcBef>
                <a:spcPts val="150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pic>
        <p:nvPicPr>
          <p:cNvPr id="259" name="Google Shape;259;g2cd9783ca7f_0_175"/>
          <p:cNvPicPr preferRelativeResize="0"/>
          <p:nvPr/>
        </p:nvPicPr>
        <p:blipFill rotWithShape="1">
          <a:blip r:embed="rId3">
            <a:alphaModFix/>
          </a:blip>
          <a:srcRect/>
          <a:stretch/>
        </p:blipFill>
        <p:spPr>
          <a:xfrm>
            <a:off x="8000786" y="8710689"/>
            <a:ext cx="2828305" cy="1414152"/>
          </a:xfrm>
          <a:prstGeom prst="rect">
            <a:avLst/>
          </a:prstGeom>
          <a:noFill/>
          <a:ln>
            <a:noFill/>
          </a:ln>
        </p:spPr>
      </p:pic>
      <p:pic>
        <p:nvPicPr>
          <p:cNvPr id="260" name="Google Shape;260;g2cd9783ca7f_0_175"/>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61" name="Google Shape;261;g2cd9783ca7f_0_175"/>
          <p:cNvPicPr preferRelativeResize="0"/>
          <p:nvPr/>
        </p:nvPicPr>
        <p:blipFill rotWithShape="1">
          <a:blip r:embed="rId5">
            <a:alphaModFix/>
          </a:blip>
          <a:srcRect l="1465" r="1474"/>
          <a:stretch/>
        </p:blipFill>
        <p:spPr>
          <a:xfrm>
            <a:off x="15844507" y="8857815"/>
            <a:ext cx="1771875" cy="1220069"/>
          </a:xfrm>
          <a:prstGeom prst="rect">
            <a:avLst/>
          </a:prstGeom>
          <a:noFill/>
          <a:ln>
            <a:noFill/>
          </a:ln>
        </p:spPr>
      </p:pic>
      <p:sp>
        <p:nvSpPr>
          <p:cNvPr id="262" name="Google Shape;262;g2cd9783ca7f_0_175"/>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63" name="Google Shape;263;g2cd9783ca7f_0_175"/>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64" name="Google Shape;264;g2cd9783ca7f_0_175"/>
          <p:cNvPicPr preferRelativeResize="0"/>
          <p:nvPr/>
        </p:nvPicPr>
        <p:blipFill rotWithShape="1">
          <a:blip r:embed="rId6">
            <a:alphaModFix/>
          </a:blip>
          <a:srcRect/>
          <a:stretch/>
        </p:blipFill>
        <p:spPr>
          <a:xfrm>
            <a:off x="14463246" y="1629956"/>
            <a:ext cx="3824742" cy="542448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2cd9783ca7f_0_187"/>
          <p:cNvSpPr/>
          <p:nvPr/>
        </p:nvSpPr>
        <p:spPr>
          <a:xfrm>
            <a:off x="0" y="0"/>
            <a:ext cx="406800" cy="25758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0" name="Google Shape;270;g2cd9783ca7f_0_187"/>
          <p:cNvGrpSpPr/>
          <p:nvPr/>
        </p:nvGrpSpPr>
        <p:grpSpPr>
          <a:xfrm>
            <a:off x="809625" y="1435050"/>
            <a:ext cx="12957975" cy="9082096"/>
            <a:chOff x="-1686153" y="-3171664"/>
            <a:chExt cx="17277300" cy="12109461"/>
          </a:xfrm>
        </p:grpSpPr>
        <p:sp>
          <p:nvSpPr>
            <p:cNvPr id="271" name="Google Shape;271;g2cd9783ca7f_0_187"/>
            <p:cNvSpPr txBox="1"/>
            <p:nvPr/>
          </p:nvSpPr>
          <p:spPr>
            <a:xfrm>
              <a:off x="-1546452" y="-502903"/>
              <a:ext cx="14122500" cy="9440700"/>
            </a:xfrm>
            <a:prstGeom prst="rect">
              <a:avLst/>
            </a:prstGeom>
            <a:noFill/>
            <a:ln>
              <a:noFill/>
            </a:ln>
          </p:spPr>
          <p:txBody>
            <a:bodyPr spcFirstLastPara="1" wrap="square" lIns="0" tIns="0" rIns="0" bIns="0" anchor="t" anchorCtr="0">
              <a:spAutoFit/>
            </a:bodyPr>
            <a:lstStyle/>
            <a:p>
              <a:pPr marL="571500" marR="0" lvl="0" indent="-571500" algn="l" rtl="0">
                <a:lnSpc>
                  <a:spcPct val="100000"/>
                </a:lnSpc>
                <a:spcBef>
                  <a:spcPts val="0"/>
                </a:spcBef>
                <a:spcAft>
                  <a:spcPts val="0"/>
                </a:spcAft>
                <a:buClr>
                  <a:srgbClr val="404040"/>
                </a:buClr>
                <a:buSzPts val="4800"/>
                <a:buFont typeface="Noto Sans Symbols"/>
                <a:buChar char="⮚"/>
              </a:pPr>
              <a:r>
                <a:rPr lang="en-US" sz="4800" b="0" i="0" u="none" strike="noStrike" cap="none">
                  <a:solidFill>
                    <a:srgbClr val="404040"/>
                  </a:solidFill>
                  <a:latin typeface="arial"/>
                  <a:ea typeface="arial"/>
                  <a:cs typeface="arial"/>
                  <a:sym typeface="arial"/>
                </a:rPr>
                <a:t>3% renovation rate (EED)</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4800"/>
                <a:buFont typeface="Noto Sans Symbols"/>
                <a:buChar char="⮚"/>
              </a:pPr>
              <a:r>
                <a:rPr lang="en-US" sz="4800" b="0" i="0" u="none" strike="noStrike" cap="none">
                  <a:solidFill>
                    <a:srgbClr val="404040"/>
                  </a:solidFill>
                  <a:latin typeface="arial"/>
                  <a:ea typeface="arial"/>
                  <a:cs typeface="arial"/>
                  <a:sym typeface="arial"/>
                </a:rPr>
                <a:t>Earlier date for zero emissions buildings (2028)</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4800"/>
                <a:buFont typeface="Noto Sans Symbols"/>
                <a:buChar char="⮚"/>
              </a:pPr>
              <a:r>
                <a:rPr lang="en-US" sz="4800" b="0" i="0" u="none" strike="noStrike" cap="none">
                  <a:solidFill>
                    <a:srgbClr val="404040"/>
                  </a:solidFill>
                  <a:latin typeface="arial"/>
                  <a:ea typeface="arial"/>
                  <a:cs typeface="arial"/>
                  <a:sym typeface="arial"/>
                </a:rPr>
                <a:t>Stronger and earlier pre-cabling obligations for e-cars </a:t>
              </a:r>
              <a:endParaRPr sz="4800" b="0" i="0" u="none" strike="noStrike" cap="none">
                <a:solidFill>
                  <a:srgbClr val="40404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404040"/>
                  </a:solidFill>
                  <a:latin typeface="arial"/>
                  <a:ea typeface="arial"/>
                  <a:cs typeface="arial"/>
                  <a:sym typeface="arial"/>
                </a:rPr>
                <a:t>(MSs shall ensure pre-cabling for at least one in two parking spaces by 1 January 2033)</a:t>
              </a:r>
              <a:endParaRPr sz="38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48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404040"/>
                  </a:solidFill>
                  <a:latin typeface="arial"/>
                  <a:ea typeface="arial"/>
                  <a:cs typeface="arial"/>
                  <a:sym typeface="arial"/>
                </a:rPr>
                <a:t>https://blog.logical.it/wp-content/uploads/2024/01/11_AnnextoEPLetterEPBDfinaltext_EN.pdf</a:t>
              </a:r>
              <a:endParaRPr sz="30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p:txBody>
        </p:sp>
        <p:sp>
          <p:nvSpPr>
            <p:cNvPr id="272" name="Google Shape;272;g2cd9783ca7f_0_187"/>
            <p:cNvSpPr txBox="1"/>
            <p:nvPr/>
          </p:nvSpPr>
          <p:spPr>
            <a:xfrm>
              <a:off x="-1686153" y="-3171664"/>
              <a:ext cx="17277300" cy="1806000"/>
            </a:xfrm>
            <a:prstGeom prst="rect">
              <a:avLst/>
            </a:prstGeom>
            <a:noFill/>
            <a:ln>
              <a:noFill/>
            </a:ln>
          </p:spPr>
          <p:txBody>
            <a:bodyPr spcFirstLastPara="1" wrap="square" lIns="0" tIns="0" rIns="0" bIns="0" anchor="t" anchorCtr="0">
              <a:spAutoFit/>
            </a:bodyPr>
            <a:lstStyle/>
            <a:p>
              <a:pPr marL="0" marR="0" lvl="0" indent="0" algn="l" rtl="0">
                <a:lnSpc>
                  <a:spcPct val="149147"/>
                </a:lnSpc>
                <a:spcBef>
                  <a:spcPts val="0"/>
                </a:spcBef>
                <a:spcAft>
                  <a:spcPts val="0"/>
                </a:spcAft>
                <a:buClr>
                  <a:srgbClr val="000000"/>
                </a:buClr>
                <a:buSzPts val="8800"/>
                <a:buFont typeface="Arial"/>
                <a:buNone/>
              </a:pPr>
              <a:r>
                <a:rPr lang="en-US" sz="8800" b="1" i="0" u="none" strike="noStrike" cap="none">
                  <a:solidFill>
                    <a:srgbClr val="00B050"/>
                  </a:solidFill>
                  <a:latin typeface="Calibri"/>
                  <a:ea typeface="Calibri"/>
                  <a:cs typeface="Calibri"/>
                  <a:sym typeface="Calibri"/>
                </a:rPr>
                <a:t>EPBD &amp; the public sector</a:t>
              </a:r>
              <a:endParaRPr sz="8800" b="1" i="0" u="none" strike="noStrike" cap="none">
                <a:solidFill>
                  <a:srgbClr val="00B050"/>
                </a:solidFill>
                <a:latin typeface="Arial"/>
                <a:ea typeface="Arial"/>
                <a:cs typeface="Arial"/>
                <a:sym typeface="Arial"/>
              </a:endParaRPr>
            </a:p>
          </p:txBody>
        </p:sp>
      </p:grpSp>
      <p:sp>
        <p:nvSpPr>
          <p:cNvPr id="273" name="Google Shape;273;g2cd9783ca7f_0_187"/>
          <p:cNvSpPr/>
          <p:nvPr/>
        </p:nvSpPr>
        <p:spPr>
          <a:xfrm>
            <a:off x="0" y="2570389"/>
            <a:ext cx="406800" cy="25758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2cd9783ca7f_0_187"/>
          <p:cNvSpPr/>
          <p:nvPr/>
        </p:nvSpPr>
        <p:spPr>
          <a:xfrm>
            <a:off x="0" y="5140779"/>
            <a:ext cx="406800" cy="25758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2cd9783ca7f_0_187"/>
          <p:cNvSpPr/>
          <p:nvPr/>
        </p:nvSpPr>
        <p:spPr>
          <a:xfrm>
            <a:off x="0" y="7711168"/>
            <a:ext cx="406800" cy="25758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6" name="Google Shape;276;g2cd9783ca7f_0_187"/>
          <p:cNvPicPr preferRelativeResize="0"/>
          <p:nvPr/>
        </p:nvPicPr>
        <p:blipFill rotWithShape="1">
          <a:blip r:embed="rId3">
            <a:alphaModFix/>
          </a:blip>
          <a:srcRect/>
          <a:stretch/>
        </p:blipFill>
        <p:spPr>
          <a:xfrm>
            <a:off x="7729847" y="168016"/>
            <a:ext cx="2828307" cy="1414152"/>
          </a:xfrm>
          <a:prstGeom prst="rect">
            <a:avLst/>
          </a:prstGeom>
          <a:noFill/>
          <a:ln>
            <a:noFill/>
          </a:ln>
        </p:spPr>
      </p:pic>
      <p:pic>
        <p:nvPicPr>
          <p:cNvPr id="277" name="Google Shape;277;g2cd9783ca7f_0_187"/>
          <p:cNvPicPr preferRelativeResize="0"/>
          <p:nvPr/>
        </p:nvPicPr>
        <p:blipFill rotWithShape="1">
          <a:blip r:embed="rId4">
            <a:alphaModFix/>
          </a:blip>
          <a:srcRect l="1465" r="1474"/>
          <a:stretch/>
        </p:blipFill>
        <p:spPr>
          <a:xfrm>
            <a:off x="16201589" y="214973"/>
            <a:ext cx="1771875" cy="1220069"/>
          </a:xfrm>
          <a:prstGeom prst="rect">
            <a:avLst/>
          </a:prstGeom>
          <a:noFill/>
          <a:ln>
            <a:noFill/>
          </a:ln>
        </p:spPr>
      </p:pic>
      <p:pic>
        <p:nvPicPr>
          <p:cNvPr id="278" name="Google Shape;278;g2cd9783ca7f_0_187"/>
          <p:cNvPicPr preferRelativeResize="0"/>
          <p:nvPr/>
        </p:nvPicPr>
        <p:blipFill rotWithShape="1">
          <a:blip r:embed="rId5">
            <a:alphaModFix/>
          </a:blip>
          <a:srcRect/>
          <a:stretch/>
        </p:blipFill>
        <p:spPr>
          <a:xfrm>
            <a:off x="809625" y="168016"/>
            <a:ext cx="2828306" cy="1313984"/>
          </a:xfrm>
          <a:prstGeom prst="rect">
            <a:avLst/>
          </a:prstGeom>
          <a:noFill/>
          <a:ln>
            <a:noFill/>
          </a:ln>
        </p:spPr>
      </p:pic>
      <p:sp>
        <p:nvSpPr>
          <p:cNvPr id="279" name="Google Shape;279;g2cd9783ca7f_0_187"/>
          <p:cNvSpPr txBox="1"/>
          <p:nvPr/>
        </p:nvSpPr>
        <p:spPr>
          <a:xfrm>
            <a:off x="6797819" y="9605622"/>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80" name="Google Shape;280;g2cd9783ca7f_0_187"/>
          <p:cNvSpPr/>
          <p:nvPr/>
        </p:nvSpPr>
        <p:spPr>
          <a:xfrm>
            <a:off x="9677400" y="9288780"/>
            <a:ext cx="84291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1" name="Google Shape;281;g2cd9783ca7f_0_187" descr="Download - Electric Car Green Png, Transparent Png , Transparent Png Image  - PNGitem"/>
          <p:cNvPicPr preferRelativeResize="0"/>
          <p:nvPr/>
        </p:nvPicPr>
        <p:blipFill rotWithShape="1">
          <a:blip r:embed="rId6">
            <a:alphaModFix/>
          </a:blip>
          <a:srcRect/>
          <a:stretch/>
        </p:blipFill>
        <p:spPr>
          <a:xfrm>
            <a:off x="11227572" y="3817621"/>
            <a:ext cx="5726928" cy="37972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cd9783ca7f_0_203"/>
          <p:cNvSpPr/>
          <p:nvPr/>
        </p:nvSpPr>
        <p:spPr>
          <a:xfrm>
            <a:off x="0" y="0"/>
            <a:ext cx="406800"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7" name="Google Shape;287;g2cd9783ca7f_0_203"/>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288" name="Google Shape;288;g2cd9783ca7f_0_203"/>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89" name="Google Shape;289;g2cd9783ca7f_0_203"/>
          <p:cNvPicPr preferRelativeResize="0"/>
          <p:nvPr/>
        </p:nvPicPr>
        <p:blipFill rotWithShape="1">
          <a:blip r:embed="rId5">
            <a:alphaModFix/>
          </a:blip>
          <a:srcRect l="1465" r="1474"/>
          <a:stretch/>
        </p:blipFill>
        <p:spPr>
          <a:xfrm>
            <a:off x="15844507" y="8857815"/>
            <a:ext cx="1771875" cy="1220069"/>
          </a:xfrm>
          <a:prstGeom prst="rect">
            <a:avLst/>
          </a:prstGeom>
          <a:noFill/>
          <a:ln>
            <a:noFill/>
          </a:ln>
        </p:spPr>
      </p:pic>
      <p:sp>
        <p:nvSpPr>
          <p:cNvPr id="290" name="Google Shape;290;g2cd9783ca7f_0_203"/>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91" name="Google Shape;291;g2cd9783ca7f_0_203"/>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g2cd9783ca7f_0_203"/>
          <p:cNvSpPr/>
          <p:nvPr/>
        </p:nvSpPr>
        <p:spPr>
          <a:xfrm>
            <a:off x="1225975" y="1911775"/>
            <a:ext cx="16651800" cy="6273000"/>
          </a:xfrm>
          <a:prstGeom prst="rect">
            <a:avLst/>
          </a:prstGeom>
          <a:noFill/>
          <a:ln>
            <a:noFill/>
          </a:ln>
        </p:spPr>
        <p:txBody>
          <a:bodyPr spcFirstLastPara="1" wrap="square" lIns="91425" tIns="45700" rIns="91425" bIns="45700" anchor="t" anchorCtr="0">
            <a:noAutofit/>
          </a:bodyPr>
          <a:lstStyle/>
          <a:p>
            <a:pPr marL="457200" marR="0" lvl="0" indent="-444500" algn="l" rtl="0">
              <a:lnSpc>
                <a:spcPct val="115000"/>
              </a:lnSpc>
              <a:spcBef>
                <a:spcPts val="0"/>
              </a:spcBef>
              <a:spcAft>
                <a:spcPts val="0"/>
              </a:spcAft>
              <a:buClr>
                <a:srgbClr val="3F4A52"/>
              </a:buClr>
              <a:buSzPts val="3400"/>
              <a:buFont typeface="Arial"/>
              <a:buChar char="★"/>
            </a:pPr>
            <a:r>
              <a:rPr lang="en-US" sz="3400" b="0" i="0" u="none" strike="noStrike" cap="none">
                <a:solidFill>
                  <a:srgbClr val="3F4A52"/>
                </a:solidFill>
                <a:highlight>
                  <a:srgbClr val="FFFFFF"/>
                </a:highlight>
                <a:latin typeface="Arial"/>
                <a:ea typeface="Arial"/>
                <a:cs typeface="Arial"/>
                <a:sym typeface="Arial"/>
              </a:rPr>
              <a:t> </a:t>
            </a:r>
            <a:r>
              <a:rPr lang="en-US" sz="3600" b="0" i="0" u="none" strike="noStrike" cap="none">
                <a:solidFill>
                  <a:srgbClr val="3F4A52"/>
                </a:solidFill>
                <a:highlight>
                  <a:srgbClr val="FFFFFF"/>
                </a:highlight>
                <a:latin typeface="Arial"/>
                <a:ea typeface="Arial"/>
                <a:cs typeface="Arial"/>
                <a:sym typeface="Arial"/>
              </a:rPr>
              <a:t>incentivising the purchase of net-zero technology products</a:t>
            </a:r>
            <a:endParaRPr sz="3600" b="0" i="0" u="none" strike="noStrike" cap="none">
              <a:solidFill>
                <a:srgbClr val="3F4A52"/>
              </a:solidFill>
              <a:highlight>
                <a:srgbClr val="FFFFFF"/>
              </a:highlight>
              <a:latin typeface="Arial"/>
              <a:ea typeface="Arial"/>
              <a:cs typeface="Arial"/>
              <a:sym typeface="Arial"/>
            </a:endParaRPr>
          </a:p>
          <a:p>
            <a:pPr marL="457200" marR="0" lvl="0" indent="-457200" algn="l" rtl="0">
              <a:lnSpc>
                <a:spcPct val="115000"/>
              </a:lnSpc>
              <a:spcBef>
                <a:spcPts val="0"/>
              </a:spcBef>
              <a:spcAft>
                <a:spcPts val="0"/>
              </a:spcAft>
              <a:buClr>
                <a:srgbClr val="3F4A52"/>
              </a:buClr>
              <a:buSzPts val="3600"/>
              <a:buFont typeface="Arial"/>
              <a:buChar char="★"/>
            </a:pPr>
            <a:r>
              <a:rPr lang="en-US" sz="3600" b="1" i="0" u="none" strike="noStrike" cap="none">
                <a:solidFill>
                  <a:srgbClr val="00B050"/>
                </a:solidFill>
                <a:highlight>
                  <a:srgbClr val="FFFFFF"/>
                </a:highlight>
              </a:rPr>
              <a:t>environmental sustainability contribution</a:t>
            </a:r>
            <a:r>
              <a:rPr lang="en-US" sz="3600" b="0" i="0" u="none" strike="noStrike" cap="none">
                <a:solidFill>
                  <a:srgbClr val="3F4A52"/>
                </a:solidFill>
                <a:highlight>
                  <a:srgbClr val="FFFFFF"/>
                </a:highlight>
                <a:latin typeface="Arial"/>
                <a:ea typeface="Arial"/>
                <a:cs typeface="Arial"/>
                <a:sym typeface="Arial"/>
              </a:rPr>
              <a:t> will be a mandatory minimum requirement</a:t>
            </a:r>
            <a:endParaRPr sz="3600" b="0" i="0" u="none" strike="noStrike" cap="none">
              <a:solidFill>
                <a:srgbClr val="3F4A52"/>
              </a:solidFill>
              <a:highlight>
                <a:srgbClr val="FFFFFF"/>
              </a:highlight>
              <a:latin typeface="Arial"/>
              <a:ea typeface="Arial"/>
              <a:cs typeface="Arial"/>
              <a:sym typeface="Arial"/>
            </a:endParaRPr>
          </a:p>
          <a:p>
            <a:pPr marL="457200" marR="0" lvl="0" indent="-457200" algn="l" rtl="0">
              <a:lnSpc>
                <a:spcPct val="115000"/>
              </a:lnSpc>
              <a:spcBef>
                <a:spcPts val="0"/>
              </a:spcBef>
              <a:spcAft>
                <a:spcPts val="0"/>
              </a:spcAft>
              <a:buClr>
                <a:srgbClr val="3F4A52"/>
              </a:buClr>
              <a:buSzPts val="3600"/>
              <a:buFont typeface="Arial"/>
              <a:buChar char="★"/>
            </a:pPr>
            <a:r>
              <a:rPr lang="en-US" sz="3600" b="1" i="0" u="none" strike="noStrike" cap="none">
                <a:solidFill>
                  <a:schemeClr val="dk2"/>
                </a:solidFill>
                <a:highlight>
                  <a:srgbClr val="FFFFFF"/>
                </a:highlight>
              </a:rPr>
              <a:t>resilience contribution</a:t>
            </a:r>
            <a:r>
              <a:rPr lang="en-US" sz="3600" b="0" i="0" u="none" strike="noStrike" cap="none">
                <a:solidFill>
                  <a:srgbClr val="3F4A52"/>
                </a:solidFill>
                <a:highlight>
                  <a:srgbClr val="FFFFFF"/>
                </a:highlight>
                <a:latin typeface="Arial"/>
                <a:ea typeface="Arial"/>
                <a:cs typeface="Arial"/>
                <a:sym typeface="Arial"/>
              </a:rPr>
              <a:t> will be applied if there is a third-country dependence of more than 50% for a specific strategic net-zero technology (or for its components) (only be considered if the Commission has first assessed the level of dependence of each technology from a particular third country)</a:t>
            </a:r>
            <a:endParaRPr sz="3600" b="0" i="0" u="none" strike="noStrike" cap="none">
              <a:solidFill>
                <a:srgbClr val="3F4A52"/>
              </a:solidFill>
              <a:highlight>
                <a:srgbClr val="FFFFFF"/>
              </a:highlight>
              <a:latin typeface="Arial"/>
              <a:ea typeface="Arial"/>
              <a:cs typeface="Arial"/>
              <a:sym typeface="Arial"/>
            </a:endParaRPr>
          </a:p>
          <a:p>
            <a:pPr marL="457200" marR="0" lvl="0" indent="-457200" algn="l" rtl="0">
              <a:lnSpc>
                <a:spcPct val="115000"/>
              </a:lnSpc>
              <a:spcBef>
                <a:spcPts val="0"/>
              </a:spcBef>
              <a:spcAft>
                <a:spcPts val="0"/>
              </a:spcAft>
              <a:buClr>
                <a:srgbClr val="3F4A52"/>
              </a:buClr>
              <a:buSzPts val="3600"/>
              <a:buFont typeface="Arial"/>
              <a:buChar char="★"/>
            </a:pPr>
            <a:r>
              <a:rPr lang="en-US" sz="3600" b="0" i="0" u="none" strike="noStrike" cap="none">
                <a:solidFill>
                  <a:srgbClr val="3F4A52"/>
                </a:solidFill>
                <a:highlight>
                  <a:srgbClr val="FFFFFF"/>
                </a:highlight>
                <a:latin typeface="Arial"/>
                <a:ea typeface="Arial"/>
                <a:cs typeface="Arial"/>
                <a:sym typeface="Arial"/>
              </a:rPr>
              <a:t>If the application of the resilience and sustainability contribution results in a disproportionate cost difference (</a:t>
            </a:r>
            <a:r>
              <a:rPr lang="en-US" sz="3600" b="1" i="0" u="none" strike="noStrike" cap="none">
                <a:solidFill>
                  <a:schemeClr val="dk2"/>
                </a:solidFill>
                <a:highlight>
                  <a:srgbClr val="FFFFFF"/>
                </a:highlight>
              </a:rPr>
              <a:t>30%</a:t>
            </a:r>
            <a:r>
              <a:rPr lang="en-US" sz="3600" b="0" i="0" u="none" strike="noStrike" cap="none">
                <a:solidFill>
                  <a:srgbClr val="3F4A52"/>
                </a:solidFill>
                <a:highlight>
                  <a:srgbClr val="FFFFFF"/>
                </a:highlight>
                <a:latin typeface="Arial"/>
                <a:ea typeface="Arial"/>
                <a:cs typeface="Arial"/>
                <a:sym typeface="Arial"/>
              </a:rPr>
              <a:t>) or if no suitable tenders or requests have been submitted, contracting authorities may decide to not apply these criteria</a:t>
            </a:r>
            <a:endParaRPr sz="3600" b="0" i="0" u="none" strike="noStrike" cap="none">
              <a:solidFill>
                <a:schemeClr val="dk1"/>
              </a:solidFill>
              <a:latin typeface="Calibri"/>
              <a:ea typeface="Calibri"/>
              <a:cs typeface="Calibri"/>
              <a:sym typeface="Calibri"/>
            </a:endParaRPr>
          </a:p>
        </p:txBody>
      </p:sp>
      <p:sp>
        <p:nvSpPr>
          <p:cNvPr id="293" name="Google Shape;293;g2cd9783ca7f_0_203"/>
          <p:cNvSpPr/>
          <p:nvPr/>
        </p:nvSpPr>
        <p:spPr>
          <a:xfrm>
            <a:off x="905650" y="526097"/>
            <a:ext cx="14639100" cy="16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B050"/>
                </a:solidFill>
                <a:latin typeface="Arial"/>
                <a:ea typeface="Arial"/>
                <a:cs typeface="Arial"/>
                <a:sym typeface="Arial"/>
              </a:rPr>
              <a:t>NZIA</a:t>
            </a:r>
            <a:endParaRPr sz="5400" b="1" i="0" u="none" strike="noStrike" cap="none">
              <a:solidFill>
                <a:srgbClr val="00B05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cd9783ca7f_0_441"/>
          <p:cNvSpPr/>
          <p:nvPr/>
        </p:nvSpPr>
        <p:spPr>
          <a:xfrm>
            <a:off x="0" y="0"/>
            <a:ext cx="406800" cy="25758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9" name="Google Shape;299;g2cd9783ca7f_0_441"/>
          <p:cNvGrpSpPr/>
          <p:nvPr/>
        </p:nvGrpSpPr>
        <p:grpSpPr>
          <a:xfrm>
            <a:off x="809625" y="1435050"/>
            <a:ext cx="11995200" cy="8350650"/>
            <a:chOff x="-1686153" y="-3171664"/>
            <a:chExt cx="15993600" cy="11134200"/>
          </a:xfrm>
        </p:grpSpPr>
        <p:sp>
          <p:nvSpPr>
            <p:cNvPr id="300" name="Google Shape;300;g2cd9783ca7f_0_441"/>
            <p:cNvSpPr txBox="1"/>
            <p:nvPr/>
          </p:nvSpPr>
          <p:spPr>
            <a:xfrm>
              <a:off x="-1546453" y="-1293364"/>
              <a:ext cx="14122500" cy="9255900"/>
            </a:xfrm>
            <a:prstGeom prst="rect">
              <a:avLst/>
            </a:prstGeom>
            <a:noFill/>
            <a:ln>
              <a:noFill/>
            </a:ln>
          </p:spPr>
          <p:txBody>
            <a:bodyPr spcFirstLastPara="1" wrap="square" lIns="0" tIns="0" rIns="0" bIns="0" anchor="t" anchorCtr="0">
              <a:spAutoFit/>
            </a:bodyPr>
            <a:lstStyle/>
            <a:p>
              <a:pPr marL="571500" marR="0" lvl="0" indent="-571500" algn="l" rtl="0">
                <a:lnSpc>
                  <a:spcPct val="100000"/>
                </a:lnSpc>
                <a:spcBef>
                  <a:spcPts val="0"/>
                </a:spcBef>
                <a:spcAft>
                  <a:spcPts val="0"/>
                </a:spcAft>
                <a:buClr>
                  <a:srgbClr val="404040"/>
                </a:buClr>
                <a:buSzPts val="6400"/>
                <a:buFont typeface="arial"/>
                <a:buChar char="⮚"/>
              </a:pPr>
              <a:r>
                <a:rPr lang="en-US" sz="3900" b="0" i="0" u="none" strike="noStrike" cap="none">
                  <a:solidFill>
                    <a:srgbClr val="222222"/>
                  </a:solidFill>
                  <a:highlight>
                    <a:srgbClr val="FFFFFF"/>
                  </a:highlight>
                  <a:latin typeface="Arial"/>
                  <a:ea typeface="Arial"/>
                  <a:cs typeface="Arial"/>
                  <a:sym typeface="Arial"/>
                </a:rPr>
                <a:t>Member States shall ensure that contracting authorities and entities may </a:t>
              </a:r>
              <a:r>
                <a:rPr lang="en-US" sz="3900" b="1" i="0" u="none" strike="noStrike" cap="none">
                  <a:solidFill>
                    <a:srgbClr val="C00000"/>
                  </a:solidFill>
                  <a:highlight>
                    <a:srgbClr val="FFFFFF"/>
                  </a:highlight>
                  <a:latin typeface="Arial"/>
                  <a:ea typeface="Arial"/>
                  <a:cs typeface="Arial"/>
                  <a:sym typeface="Arial"/>
                </a:rPr>
                <a:t>exclude</a:t>
              </a:r>
              <a:r>
                <a:rPr lang="en-US" sz="3900" b="1" i="0" u="none" strike="noStrike" cap="none">
                  <a:solidFill>
                    <a:srgbClr val="222222"/>
                  </a:solidFill>
                  <a:highlight>
                    <a:srgbClr val="FFFFFF"/>
                  </a:highlight>
                  <a:latin typeface="Arial"/>
                  <a:ea typeface="Arial"/>
                  <a:cs typeface="Arial"/>
                  <a:sym typeface="Arial"/>
                </a:rPr>
                <a:t> </a:t>
              </a:r>
              <a:r>
                <a:rPr lang="en-US" sz="3900" b="0" i="0" u="none" strike="noStrike" cap="none">
                  <a:solidFill>
                    <a:srgbClr val="222222"/>
                  </a:solidFill>
                  <a:highlight>
                    <a:srgbClr val="FFFFFF"/>
                  </a:highlight>
                  <a:latin typeface="Arial"/>
                  <a:ea typeface="Arial"/>
                  <a:cs typeface="Arial"/>
                  <a:sym typeface="Arial"/>
                </a:rPr>
                <a:t>economic operators for non-compliance, may require compliance with the national rules implementing the Directive as</a:t>
              </a:r>
              <a:r>
                <a:rPr lang="en-US" sz="3900" b="1" i="0" u="none" strike="noStrike" cap="none">
                  <a:solidFill>
                    <a:srgbClr val="222222"/>
                  </a:solidFill>
                  <a:highlight>
                    <a:srgbClr val="FFFFFF"/>
                  </a:highlight>
                  <a:latin typeface="Arial"/>
                  <a:ea typeface="Arial"/>
                  <a:cs typeface="Arial"/>
                  <a:sym typeface="Arial"/>
                </a:rPr>
                <a:t> </a:t>
              </a:r>
              <a:r>
                <a:rPr lang="en-US" sz="3900" b="1" i="0" u="none" strike="noStrike" cap="none">
                  <a:solidFill>
                    <a:srgbClr val="38761D"/>
                  </a:solidFill>
                  <a:highlight>
                    <a:srgbClr val="FFFFFF"/>
                  </a:highlight>
                  <a:latin typeface="Arial"/>
                  <a:ea typeface="Arial"/>
                  <a:cs typeface="Arial"/>
                  <a:sym typeface="Arial"/>
                </a:rPr>
                <a:t>contract performance conditions</a:t>
              </a:r>
              <a:r>
                <a:rPr lang="en-US" sz="3900" b="1" i="0" u="none" strike="noStrike" cap="none">
                  <a:solidFill>
                    <a:srgbClr val="222222"/>
                  </a:solidFill>
                  <a:highlight>
                    <a:srgbClr val="FFFFFF"/>
                  </a:highlight>
                  <a:latin typeface="Arial"/>
                  <a:ea typeface="Arial"/>
                  <a:cs typeface="Arial"/>
                  <a:sym typeface="Arial"/>
                </a:rPr>
                <a:t> </a:t>
              </a:r>
              <a:r>
                <a:rPr lang="en-US" sz="3900" b="0" i="0" u="none" strike="noStrike" cap="none">
                  <a:solidFill>
                    <a:srgbClr val="222222"/>
                  </a:solidFill>
                  <a:highlight>
                    <a:srgbClr val="FFFFFF"/>
                  </a:highlight>
                  <a:latin typeface="Arial"/>
                  <a:ea typeface="Arial"/>
                  <a:cs typeface="Arial"/>
                  <a:sym typeface="Arial"/>
                </a:rPr>
                <a:t>for those economic operators bound by it. Similarly, compliance with those rules by economic operators not bound by them may be valorised as an</a:t>
              </a:r>
              <a:r>
                <a:rPr lang="en-US" sz="3900" b="1" i="0" u="none" strike="noStrike" cap="none">
                  <a:solidFill>
                    <a:srgbClr val="222222"/>
                  </a:solidFill>
                  <a:highlight>
                    <a:srgbClr val="FFFFFF"/>
                  </a:highlight>
                  <a:latin typeface="Arial"/>
                  <a:ea typeface="Arial"/>
                  <a:cs typeface="Arial"/>
                  <a:sym typeface="Arial"/>
                </a:rPr>
                <a:t> </a:t>
              </a:r>
              <a:r>
                <a:rPr lang="en-US" sz="3900" b="1" i="0" u="none" strike="noStrike" cap="none">
                  <a:solidFill>
                    <a:srgbClr val="92D050"/>
                  </a:solidFill>
                  <a:highlight>
                    <a:srgbClr val="FFFFFF"/>
                  </a:highlight>
                  <a:latin typeface="Arial"/>
                  <a:ea typeface="Arial"/>
                  <a:cs typeface="Arial"/>
                  <a:sym typeface="Arial"/>
                </a:rPr>
                <a:t>a</a:t>
              </a:r>
              <a:r>
                <a:rPr lang="en-US" sz="3900" b="1" i="0" u="none" strike="noStrike" cap="none">
                  <a:solidFill>
                    <a:srgbClr val="93C47D"/>
                  </a:solidFill>
                  <a:highlight>
                    <a:srgbClr val="FFFFFF"/>
                  </a:highlight>
                  <a:latin typeface="Arial"/>
                  <a:ea typeface="Arial"/>
                  <a:cs typeface="Arial"/>
                  <a:sym typeface="Arial"/>
                </a:rPr>
                <a:t>ward criterion</a:t>
              </a:r>
              <a:endParaRPr sz="8900" b="0" i="0" u="none" strike="noStrike" cap="none">
                <a:solidFill>
                  <a:srgbClr val="93C47D"/>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p:txBody>
        </p:sp>
        <p:sp>
          <p:nvSpPr>
            <p:cNvPr id="301" name="Google Shape;301;g2cd9783ca7f_0_441"/>
            <p:cNvSpPr txBox="1"/>
            <p:nvPr/>
          </p:nvSpPr>
          <p:spPr>
            <a:xfrm>
              <a:off x="-1686153" y="-3171664"/>
              <a:ext cx="15993600" cy="1806000"/>
            </a:xfrm>
            <a:prstGeom prst="rect">
              <a:avLst/>
            </a:prstGeom>
            <a:noFill/>
            <a:ln>
              <a:noFill/>
            </a:ln>
          </p:spPr>
          <p:txBody>
            <a:bodyPr spcFirstLastPara="1" wrap="square" lIns="0" tIns="0" rIns="0" bIns="0" anchor="t" anchorCtr="0">
              <a:spAutoFit/>
            </a:bodyPr>
            <a:lstStyle/>
            <a:p>
              <a:pPr marL="0" marR="0" lvl="0" indent="0" algn="l" rtl="0">
                <a:lnSpc>
                  <a:spcPct val="149147"/>
                </a:lnSpc>
                <a:spcBef>
                  <a:spcPts val="0"/>
                </a:spcBef>
                <a:spcAft>
                  <a:spcPts val="0"/>
                </a:spcAft>
                <a:buClr>
                  <a:srgbClr val="000000"/>
                </a:buClr>
                <a:buSzPts val="8800"/>
                <a:buFont typeface="Arial"/>
                <a:buNone/>
              </a:pPr>
              <a:r>
                <a:rPr lang="en-US" sz="8800" b="1" i="0" u="none" strike="noStrike" cap="none">
                  <a:solidFill>
                    <a:srgbClr val="00B050"/>
                  </a:solidFill>
                  <a:latin typeface="Calibri"/>
                  <a:ea typeface="Calibri"/>
                  <a:cs typeface="Calibri"/>
                  <a:sym typeface="Calibri"/>
                </a:rPr>
                <a:t>The CSDDD </a:t>
              </a:r>
              <a:endParaRPr sz="8800" b="1" i="0" u="none" strike="noStrike" cap="none">
                <a:solidFill>
                  <a:srgbClr val="00B050"/>
                </a:solidFill>
                <a:latin typeface="Arial"/>
                <a:ea typeface="Arial"/>
                <a:cs typeface="Arial"/>
                <a:sym typeface="Arial"/>
              </a:endParaRPr>
            </a:p>
          </p:txBody>
        </p:sp>
      </p:grpSp>
      <p:sp>
        <p:nvSpPr>
          <p:cNvPr id="302" name="Google Shape;302;g2cd9783ca7f_0_441"/>
          <p:cNvSpPr/>
          <p:nvPr/>
        </p:nvSpPr>
        <p:spPr>
          <a:xfrm>
            <a:off x="0" y="2570389"/>
            <a:ext cx="406800" cy="25758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g2cd9783ca7f_0_441"/>
          <p:cNvSpPr/>
          <p:nvPr/>
        </p:nvSpPr>
        <p:spPr>
          <a:xfrm>
            <a:off x="0" y="5140779"/>
            <a:ext cx="406800" cy="25758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g2cd9783ca7f_0_441"/>
          <p:cNvSpPr/>
          <p:nvPr/>
        </p:nvSpPr>
        <p:spPr>
          <a:xfrm>
            <a:off x="0" y="7711168"/>
            <a:ext cx="406800" cy="25758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5" name="Google Shape;305;g2cd9783ca7f_0_441"/>
          <p:cNvPicPr preferRelativeResize="0"/>
          <p:nvPr/>
        </p:nvPicPr>
        <p:blipFill rotWithShape="1">
          <a:blip r:embed="rId3">
            <a:alphaModFix/>
          </a:blip>
          <a:srcRect/>
          <a:stretch/>
        </p:blipFill>
        <p:spPr>
          <a:xfrm>
            <a:off x="7729847" y="168016"/>
            <a:ext cx="2828307" cy="1414152"/>
          </a:xfrm>
          <a:prstGeom prst="rect">
            <a:avLst/>
          </a:prstGeom>
          <a:noFill/>
          <a:ln>
            <a:noFill/>
          </a:ln>
        </p:spPr>
      </p:pic>
      <p:pic>
        <p:nvPicPr>
          <p:cNvPr id="306" name="Google Shape;306;g2cd9783ca7f_0_441"/>
          <p:cNvPicPr preferRelativeResize="0"/>
          <p:nvPr/>
        </p:nvPicPr>
        <p:blipFill rotWithShape="1">
          <a:blip r:embed="rId4">
            <a:alphaModFix/>
          </a:blip>
          <a:srcRect l="1465" r="1474"/>
          <a:stretch/>
        </p:blipFill>
        <p:spPr>
          <a:xfrm>
            <a:off x="16201589" y="214973"/>
            <a:ext cx="1771875" cy="1220069"/>
          </a:xfrm>
          <a:prstGeom prst="rect">
            <a:avLst/>
          </a:prstGeom>
          <a:noFill/>
          <a:ln>
            <a:noFill/>
          </a:ln>
        </p:spPr>
      </p:pic>
      <p:pic>
        <p:nvPicPr>
          <p:cNvPr id="307" name="Google Shape;307;g2cd9783ca7f_0_441"/>
          <p:cNvPicPr preferRelativeResize="0"/>
          <p:nvPr/>
        </p:nvPicPr>
        <p:blipFill rotWithShape="1">
          <a:blip r:embed="rId5">
            <a:alphaModFix/>
          </a:blip>
          <a:srcRect/>
          <a:stretch/>
        </p:blipFill>
        <p:spPr>
          <a:xfrm>
            <a:off x="809625" y="168016"/>
            <a:ext cx="2828306" cy="1313984"/>
          </a:xfrm>
          <a:prstGeom prst="rect">
            <a:avLst/>
          </a:prstGeom>
          <a:noFill/>
          <a:ln>
            <a:noFill/>
          </a:ln>
        </p:spPr>
      </p:pic>
      <p:sp>
        <p:nvSpPr>
          <p:cNvPr id="308" name="Google Shape;308;g2cd9783ca7f_0_441"/>
          <p:cNvSpPr txBox="1"/>
          <p:nvPr/>
        </p:nvSpPr>
        <p:spPr>
          <a:xfrm>
            <a:off x="6797819" y="9605622"/>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09" name="Google Shape;309;g2cd9783ca7f_0_441"/>
          <p:cNvSpPr/>
          <p:nvPr/>
        </p:nvSpPr>
        <p:spPr>
          <a:xfrm>
            <a:off x="9677400" y="9288780"/>
            <a:ext cx="84291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0" name="Google Shape;310;g2cd9783ca7f_0_441"/>
          <p:cNvPicPr preferRelativeResize="0"/>
          <p:nvPr/>
        </p:nvPicPr>
        <p:blipFill rotWithShape="1">
          <a:blip r:embed="rId6">
            <a:alphaModFix/>
          </a:blip>
          <a:srcRect/>
          <a:stretch/>
        </p:blipFill>
        <p:spPr>
          <a:xfrm>
            <a:off x="12088050" y="2944249"/>
            <a:ext cx="6199950" cy="4398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cd9783ca7f_0_225"/>
          <p:cNvSpPr/>
          <p:nvPr/>
        </p:nvSpPr>
        <p:spPr>
          <a:xfrm>
            <a:off x="0" y="0"/>
            <a:ext cx="406800" cy="102870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g2cd9783ca7f_0_225"/>
          <p:cNvSpPr txBox="1"/>
          <p:nvPr/>
        </p:nvSpPr>
        <p:spPr>
          <a:xfrm>
            <a:off x="1600200" y="1346040"/>
            <a:ext cx="15057900" cy="831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5400"/>
              <a:buFont typeface="Arial"/>
              <a:buNone/>
            </a:pPr>
            <a:r>
              <a:rPr lang="en-US" sz="5400" b="1" i="0" u="none" strike="noStrike" cap="none">
                <a:solidFill>
                  <a:srgbClr val="00B050"/>
                </a:solidFill>
                <a:latin typeface="Calibri"/>
                <a:ea typeface="Calibri"/>
                <a:cs typeface="Calibri"/>
                <a:sym typeface="Calibri"/>
              </a:rPr>
              <a:t>It is about WHAT to buy!</a:t>
            </a:r>
            <a:endParaRPr sz="5400" b="1" i="0" u="none" strike="noStrike" cap="none">
              <a:solidFill>
                <a:srgbClr val="00B050"/>
              </a:solidFill>
              <a:latin typeface="Arial"/>
              <a:ea typeface="Arial"/>
              <a:cs typeface="Arial"/>
              <a:sym typeface="Arial"/>
            </a:endParaRPr>
          </a:p>
        </p:txBody>
      </p:sp>
      <p:pic>
        <p:nvPicPr>
          <p:cNvPr id="317" name="Google Shape;317;g2cd9783ca7f_0_225"/>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318" name="Google Shape;318;g2cd9783ca7f_0_225"/>
          <p:cNvPicPr preferRelativeResize="0"/>
          <p:nvPr/>
        </p:nvPicPr>
        <p:blipFill rotWithShape="1">
          <a:blip r:embed="rId4">
            <a:alphaModFix/>
          </a:blip>
          <a:srcRect l="1465" r="1474"/>
          <a:stretch/>
        </p:blipFill>
        <p:spPr>
          <a:xfrm>
            <a:off x="15844507" y="8857815"/>
            <a:ext cx="1771875" cy="1220069"/>
          </a:xfrm>
          <a:prstGeom prst="rect">
            <a:avLst/>
          </a:prstGeom>
          <a:noFill/>
          <a:ln>
            <a:noFill/>
          </a:ln>
        </p:spPr>
      </p:pic>
      <p:sp>
        <p:nvSpPr>
          <p:cNvPr id="319" name="Google Shape;319;g2cd9783ca7f_0_225"/>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20" name="Google Shape;320;g2cd9783ca7f_0_225"/>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1" name="Google Shape;321;g2cd9783ca7f_0_225"/>
          <p:cNvPicPr preferRelativeResize="0"/>
          <p:nvPr/>
        </p:nvPicPr>
        <p:blipFill rotWithShape="1">
          <a:blip r:embed="rId5">
            <a:alphaModFix/>
          </a:blip>
          <a:srcRect/>
          <a:stretch/>
        </p:blipFill>
        <p:spPr>
          <a:xfrm>
            <a:off x="997881" y="8115300"/>
            <a:ext cx="2347639" cy="2451631"/>
          </a:xfrm>
          <a:prstGeom prst="rect">
            <a:avLst/>
          </a:prstGeom>
          <a:noFill/>
          <a:ln>
            <a:noFill/>
          </a:ln>
        </p:spPr>
      </p:pic>
      <p:sp>
        <p:nvSpPr>
          <p:cNvPr id="322" name="Google Shape;322;g2cd9783ca7f_0_225"/>
          <p:cNvSpPr txBox="1"/>
          <p:nvPr/>
        </p:nvSpPr>
        <p:spPr>
          <a:xfrm>
            <a:off x="2209800" y="4000501"/>
            <a:ext cx="9144000" cy="39933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7000"/>
              </a:lnSpc>
              <a:spcBef>
                <a:spcPts val="0"/>
              </a:spcBef>
              <a:spcAft>
                <a:spcPts val="0"/>
              </a:spcAft>
              <a:buClr>
                <a:schemeClr val="dk1"/>
              </a:buClr>
              <a:buSzPts val="4800"/>
              <a:buFont typeface="Noto Sans Symbols"/>
              <a:buChar char="❖"/>
            </a:pPr>
            <a:r>
              <a:rPr lang="en-US" sz="4800" b="0" i="0" u="none" strike="noStrike" cap="none">
                <a:solidFill>
                  <a:schemeClr val="dk1"/>
                </a:solidFill>
                <a:latin typeface="Calibri"/>
                <a:ea typeface="Calibri"/>
                <a:cs typeface="Calibri"/>
                <a:sym typeface="Calibri"/>
              </a:rPr>
              <a:t>Moving away from lowest price</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chemeClr val="dk1"/>
              </a:buClr>
              <a:buSzPts val="4800"/>
              <a:buFont typeface="Noto Sans Symbols"/>
              <a:buChar char="❖"/>
            </a:pPr>
            <a:r>
              <a:rPr lang="en-US" sz="4800" b="0" i="0" u="none" strike="noStrike" cap="none">
                <a:solidFill>
                  <a:schemeClr val="dk1"/>
                </a:solidFill>
                <a:latin typeface="Calibri"/>
                <a:ea typeface="Calibri"/>
                <a:cs typeface="Calibri"/>
                <a:sym typeface="Calibri"/>
              </a:rPr>
              <a:t>Focus on life-cycle</a:t>
            </a:r>
            <a:endParaRPr sz="48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chemeClr val="dk1"/>
              </a:buClr>
              <a:buSzPts val="4800"/>
              <a:buFont typeface="Noto Sans Symbols"/>
              <a:buChar char="❖"/>
            </a:pPr>
            <a:r>
              <a:rPr lang="en-US" sz="4800" b="0" i="0" u="none" strike="noStrike" cap="none">
                <a:solidFill>
                  <a:schemeClr val="dk1"/>
                </a:solidFill>
                <a:latin typeface="Calibri"/>
                <a:ea typeface="Calibri"/>
                <a:cs typeface="Calibri"/>
                <a:sym typeface="Calibri"/>
              </a:rPr>
              <a:t>Nudging markets</a:t>
            </a:r>
            <a:endParaRPr sz="1400" b="0" i="0" u="none" strike="noStrike" cap="none">
              <a:solidFill>
                <a:srgbClr val="000000"/>
              </a:solidFill>
              <a:latin typeface="Arial"/>
              <a:ea typeface="Arial"/>
              <a:cs typeface="Arial"/>
              <a:sym typeface="Arial"/>
            </a:endParaRPr>
          </a:p>
          <a:p>
            <a:pPr marL="342900" marR="0" lvl="0" indent="-342900" algn="l" rtl="0">
              <a:lnSpc>
                <a:spcPct val="107000"/>
              </a:lnSpc>
              <a:spcBef>
                <a:spcPts val="0"/>
              </a:spcBef>
              <a:spcAft>
                <a:spcPts val="0"/>
              </a:spcAft>
              <a:buClr>
                <a:schemeClr val="dk1"/>
              </a:buClr>
              <a:buSzPts val="4800"/>
              <a:buFont typeface="Noto Sans Symbols"/>
              <a:buChar char="❖"/>
            </a:pPr>
            <a:r>
              <a:rPr lang="en-US" sz="4800" b="0" i="0" u="none" strike="noStrike" cap="none">
                <a:solidFill>
                  <a:schemeClr val="dk1"/>
                </a:solidFill>
                <a:latin typeface="Calibri"/>
                <a:ea typeface="Calibri"/>
                <a:cs typeface="Calibri"/>
                <a:sym typeface="Calibri"/>
              </a:rPr>
              <a:t>Limiting MSs/CAs discretion</a:t>
            </a:r>
            <a:endParaRPr sz="4800" b="0" i="0" u="none" strike="noStrike" cap="none">
              <a:solidFill>
                <a:schemeClr val="dk1"/>
              </a:solidFill>
              <a:latin typeface="Calibri"/>
              <a:ea typeface="Calibri"/>
              <a:cs typeface="Calibri"/>
              <a:sym typeface="Calibri"/>
            </a:endParaRPr>
          </a:p>
          <a:p>
            <a:pPr marL="342900" marR="0" lvl="0" indent="-342900" algn="l" rtl="0">
              <a:lnSpc>
                <a:spcPct val="107000"/>
              </a:lnSpc>
              <a:spcBef>
                <a:spcPts val="0"/>
              </a:spcBef>
              <a:spcAft>
                <a:spcPts val="0"/>
              </a:spcAft>
              <a:buClr>
                <a:srgbClr val="CC0000"/>
              </a:buClr>
              <a:buSzPts val="4800"/>
              <a:buFont typeface="Calibri"/>
              <a:buChar char="❖"/>
            </a:pPr>
            <a:r>
              <a:rPr lang="en-US" sz="4800" b="1">
                <a:solidFill>
                  <a:srgbClr val="CC0000"/>
                </a:solidFill>
                <a:latin typeface="Calibri"/>
                <a:ea typeface="Calibri"/>
                <a:cs typeface="Calibri"/>
                <a:sym typeface="Calibri"/>
              </a:rPr>
              <a:t>And WHOM not to buy from</a:t>
            </a:r>
            <a:endParaRPr sz="4800" b="1">
              <a:solidFill>
                <a:srgbClr val="CC0000"/>
              </a:solidFill>
              <a:latin typeface="Calibri"/>
              <a:ea typeface="Calibri"/>
              <a:cs typeface="Calibri"/>
              <a:sym typeface="Calibri"/>
            </a:endParaRPr>
          </a:p>
        </p:txBody>
      </p:sp>
      <p:pic>
        <p:nvPicPr>
          <p:cNvPr id="323" name="Google Shape;323;g2cd9783ca7f_0_225" descr="The life cycle of a honey bee – Bee removal San Antonio"/>
          <p:cNvPicPr preferRelativeResize="0"/>
          <p:nvPr/>
        </p:nvPicPr>
        <p:blipFill rotWithShape="1">
          <a:blip r:embed="rId6">
            <a:alphaModFix/>
          </a:blip>
          <a:srcRect/>
          <a:stretch/>
        </p:blipFill>
        <p:spPr>
          <a:xfrm>
            <a:off x="10808286" y="2928904"/>
            <a:ext cx="7219288" cy="463237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20"/>
          <p:cNvSpPr/>
          <p:nvPr/>
        </p:nvSpPr>
        <p:spPr>
          <a:xfrm>
            <a:off x="0" y="0"/>
            <a:ext cx="406854"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0"/>
          <p:cNvSpPr txBox="1"/>
          <p:nvPr/>
        </p:nvSpPr>
        <p:spPr>
          <a:xfrm>
            <a:off x="2171700" y="1444876"/>
            <a:ext cx="144864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0"/>
              <a:buFont typeface="Arial"/>
              <a:buNone/>
            </a:pPr>
            <a:r>
              <a:rPr lang="en-US" sz="9000" b="1">
                <a:solidFill>
                  <a:srgbClr val="00B050"/>
                </a:solidFill>
              </a:rPr>
              <a:t>SPP </a:t>
            </a:r>
            <a:r>
              <a:rPr lang="en-US" sz="9000" b="1" i="0" u="none" strike="noStrike" cap="none">
                <a:solidFill>
                  <a:srgbClr val="00B050"/>
                </a:solidFill>
                <a:latin typeface="Arial"/>
                <a:ea typeface="Arial"/>
                <a:cs typeface="Arial"/>
                <a:sym typeface="Arial"/>
              </a:rPr>
              <a:t>Approaches</a:t>
            </a:r>
            <a:endParaRPr sz="1400" b="0" i="0" u="none" strike="noStrike" cap="none">
              <a:solidFill>
                <a:srgbClr val="000000"/>
              </a:solidFill>
              <a:latin typeface="Arial"/>
              <a:ea typeface="Arial"/>
              <a:cs typeface="Arial"/>
              <a:sym typeface="Arial"/>
            </a:endParaRPr>
          </a:p>
        </p:txBody>
      </p:sp>
      <p:sp>
        <p:nvSpPr>
          <p:cNvPr id="330" name="Google Shape;330;p20"/>
          <p:cNvSpPr txBox="1"/>
          <p:nvPr/>
        </p:nvSpPr>
        <p:spPr>
          <a:xfrm>
            <a:off x="1828800" y="3674375"/>
            <a:ext cx="8582400" cy="5079600"/>
          </a:xfrm>
          <a:prstGeom prst="rect">
            <a:avLst/>
          </a:prstGeom>
          <a:noFill/>
          <a:ln>
            <a:noFill/>
          </a:ln>
        </p:spPr>
        <p:txBody>
          <a:bodyPr spcFirstLastPara="1" wrap="square" lIns="0" tIns="0" rIns="0" bIns="0" anchor="t" anchorCtr="0">
            <a:spAutoFit/>
          </a:bodyPr>
          <a:lstStyle/>
          <a:p>
            <a:pPr marL="285750" marR="0" lvl="0" indent="-285750" algn="l" rtl="0">
              <a:lnSpc>
                <a:spcPct val="150000"/>
              </a:lnSpc>
              <a:spcBef>
                <a:spcPts val="0"/>
              </a:spcBef>
              <a:spcAft>
                <a:spcPts val="0"/>
              </a:spcAft>
              <a:buClr>
                <a:schemeClr val="dk1"/>
              </a:buClr>
              <a:buSzPts val="6000"/>
              <a:buFont typeface="Arial"/>
              <a:buChar char="•"/>
            </a:pPr>
            <a:r>
              <a:rPr lang="en-US" sz="6000" b="0" i="0" u="none" strike="noStrike" cap="none">
                <a:solidFill>
                  <a:schemeClr val="dk1"/>
                </a:solidFill>
                <a:latin typeface="Calibri"/>
                <a:ea typeface="Calibri"/>
                <a:cs typeface="Calibri"/>
                <a:sym typeface="Calibri"/>
              </a:rPr>
              <a:t> Exclusions: info?</a:t>
            </a:r>
            <a:endParaRPr sz="60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6000"/>
              <a:buFont typeface="Arial"/>
              <a:buChar char="•"/>
            </a:pPr>
            <a:r>
              <a:rPr lang="en-US" sz="6000" b="0" i="0" u="none" strike="noStrike" cap="none">
                <a:solidFill>
                  <a:schemeClr val="dk1"/>
                </a:solidFill>
                <a:latin typeface="Calibri"/>
                <a:ea typeface="Calibri"/>
                <a:cs typeface="Calibri"/>
                <a:sym typeface="Calibri"/>
              </a:rPr>
              <a:t>Targets: controls!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6000"/>
              <a:buFont typeface="Arial"/>
              <a:buChar char="•"/>
            </a:pPr>
            <a:r>
              <a:rPr lang="en-US" sz="6000" b="0" i="0" u="none" strike="noStrike" cap="none">
                <a:solidFill>
                  <a:srgbClr val="000000"/>
                </a:solidFill>
                <a:latin typeface="Calibri"/>
                <a:ea typeface="Calibri"/>
                <a:cs typeface="Calibri"/>
                <a:sym typeface="Calibri"/>
              </a:rPr>
              <a:t>SPP criteria: takes time!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6000"/>
              <a:buFont typeface="Arial"/>
              <a:buChar char="•"/>
            </a:pPr>
            <a:r>
              <a:rPr lang="en-US" sz="6000" b="0" i="0" u="none" strike="noStrike" cap="none">
                <a:solidFill>
                  <a:srgbClr val="000000"/>
                </a:solidFill>
                <a:latin typeface="Calibri"/>
                <a:ea typeface="Calibri"/>
                <a:cs typeface="Calibri"/>
                <a:sym typeface="Calibri"/>
              </a:rPr>
              <a:t>Any alternative?</a:t>
            </a:r>
            <a:endParaRPr sz="1400" b="0" i="0" u="none" strike="noStrike" cap="none">
              <a:solidFill>
                <a:srgbClr val="000000"/>
              </a:solidFill>
              <a:latin typeface="Arial"/>
              <a:ea typeface="Arial"/>
              <a:cs typeface="Arial"/>
              <a:sym typeface="Arial"/>
            </a:endParaRPr>
          </a:p>
        </p:txBody>
      </p:sp>
      <p:pic>
        <p:nvPicPr>
          <p:cNvPr id="331" name="Google Shape;331;p20"/>
          <p:cNvPicPr preferRelativeResize="0"/>
          <p:nvPr/>
        </p:nvPicPr>
        <p:blipFill rotWithShape="1">
          <a:blip r:embed="rId3">
            <a:alphaModFix/>
          </a:blip>
          <a:srcRect/>
          <a:stretch/>
        </p:blipFill>
        <p:spPr>
          <a:xfrm>
            <a:off x="7729847" y="8710689"/>
            <a:ext cx="2828306" cy="1414152"/>
          </a:xfrm>
          <a:prstGeom prst="rect">
            <a:avLst/>
          </a:prstGeom>
          <a:noFill/>
          <a:ln>
            <a:noFill/>
          </a:ln>
        </p:spPr>
      </p:pic>
      <p:pic>
        <p:nvPicPr>
          <p:cNvPr id="332" name="Google Shape;332;p20"/>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333" name="Google Shape;333;p20"/>
          <p:cNvPicPr preferRelativeResize="0"/>
          <p:nvPr/>
        </p:nvPicPr>
        <p:blipFill rotWithShape="1">
          <a:blip r:embed="rId5">
            <a:alphaModFix/>
          </a:blip>
          <a:srcRect l="1469" r="1468"/>
          <a:stretch/>
        </p:blipFill>
        <p:spPr>
          <a:xfrm>
            <a:off x="15844507" y="8857815"/>
            <a:ext cx="1771875" cy="1220069"/>
          </a:xfrm>
          <a:prstGeom prst="rect">
            <a:avLst/>
          </a:prstGeom>
          <a:noFill/>
          <a:ln>
            <a:noFill/>
          </a:ln>
        </p:spPr>
      </p:pic>
      <p:sp>
        <p:nvSpPr>
          <p:cNvPr id="334" name="Google Shape;334;p20"/>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35" name="Google Shape;335;p20"/>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6" name="Google Shape;336;p20"/>
          <p:cNvPicPr preferRelativeResize="0"/>
          <p:nvPr/>
        </p:nvPicPr>
        <p:blipFill>
          <a:blip r:embed="rId6">
            <a:alphaModFix/>
          </a:blip>
          <a:stretch>
            <a:fillRect/>
          </a:stretch>
        </p:blipFill>
        <p:spPr>
          <a:xfrm>
            <a:off x="9980041" y="3429007"/>
            <a:ext cx="7475330" cy="46563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054825" y="3361650"/>
            <a:ext cx="9581400" cy="3355500"/>
          </a:xfrm>
          <a:prstGeom prst="rect">
            <a:avLst/>
          </a:prstGeom>
          <a:noFill/>
          <a:ln>
            <a:noFill/>
          </a:ln>
        </p:spPr>
        <p:txBody>
          <a:bodyPr spcFirstLastPara="1" wrap="square" lIns="0" tIns="0" rIns="0" bIns="0" anchor="t" anchorCtr="0">
            <a:spAutoFit/>
          </a:bodyPr>
          <a:lstStyle/>
          <a:p>
            <a:pPr marL="0" marR="0" lvl="0" indent="0" algn="l" rtl="0">
              <a:lnSpc>
                <a:spcPct val="170000"/>
              </a:lnSpc>
              <a:spcBef>
                <a:spcPts val="0"/>
              </a:spcBef>
              <a:spcAft>
                <a:spcPts val="0"/>
              </a:spcAft>
              <a:buClr>
                <a:srgbClr val="000000"/>
              </a:buClr>
              <a:buSzPts val="3000"/>
              <a:buFont typeface="Arial"/>
              <a:buNone/>
            </a:pPr>
            <a:r>
              <a:rPr lang="en-US" sz="3000" b="0" i="0" u="none" strike="noStrike" cap="none">
                <a:solidFill>
                  <a:srgbClr val="0D3D44"/>
                </a:solidFill>
                <a:latin typeface="Arial"/>
                <a:ea typeface="Arial"/>
                <a:cs typeface="Arial"/>
                <a:sym typeface="Arial"/>
              </a:rPr>
              <a:t>Part 1:</a:t>
            </a:r>
            <a:r>
              <a:rPr lang="en-US" sz="3000" b="0" i="0" u="none" strike="noStrike" cap="none">
                <a:solidFill>
                  <a:srgbClr val="000000"/>
                </a:solidFill>
                <a:latin typeface="Arial"/>
                <a:ea typeface="Arial"/>
                <a:cs typeface="Arial"/>
                <a:sym typeface="Arial"/>
              </a:rPr>
              <a:t> </a:t>
            </a:r>
            <a:r>
              <a:rPr lang="en-US" sz="3000"/>
              <a:t>recent developments in sustainable procurement</a:t>
            </a:r>
            <a:endParaRPr sz="3000"/>
          </a:p>
          <a:p>
            <a:pPr marL="0" marR="0" lvl="0" indent="0" algn="l" rtl="0">
              <a:lnSpc>
                <a:spcPct val="170000"/>
              </a:lnSpc>
              <a:spcBef>
                <a:spcPts val="0"/>
              </a:spcBef>
              <a:spcAft>
                <a:spcPts val="0"/>
              </a:spcAft>
              <a:buClr>
                <a:srgbClr val="000000"/>
              </a:buClr>
              <a:buSzPts val="3000"/>
              <a:buFont typeface="Arial"/>
              <a:buNone/>
            </a:pPr>
            <a:r>
              <a:rPr lang="en-US" sz="3000" b="0" i="0" u="none" strike="noStrike" cap="none">
                <a:solidFill>
                  <a:srgbClr val="F5DF4D"/>
                </a:solidFill>
                <a:latin typeface="Arial"/>
                <a:ea typeface="Arial"/>
                <a:cs typeface="Arial"/>
                <a:sym typeface="Arial"/>
              </a:rPr>
              <a:t>Part 2:</a:t>
            </a:r>
            <a:r>
              <a:rPr lang="en-US" sz="3000" b="0" i="0" u="none" strike="noStrike" cap="none">
                <a:solidFill>
                  <a:srgbClr val="000000"/>
                </a:solidFill>
                <a:latin typeface="Arial"/>
                <a:ea typeface="Arial"/>
                <a:cs typeface="Arial"/>
                <a:sym typeface="Arial"/>
              </a:rPr>
              <a:t> </a:t>
            </a:r>
            <a:r>
              <a:rPr lang="en-US" sz="3000">
                <a:solidFill>
                  <a:schemeClr val="dk1"/>
                </a:solidFill>
              </a:rPr>
              <a:t>new sectorial legislation and practical challenges in procurement procedures</a:t>
            </a:r>
            <a:endParaRPr sz="1400" b="0" i="0" u="none" strike="noStrike" cap="none">
              <a:solidFill>
                <a:srgbClr val="000000"/>
              </a:solidFill>
              <a:latin typeface="Arial"/>
              <a:ea typeface="Arial"/>
              <a:cs typeface="Arial"/>
              <a:sym typeface="Arial"/>
            </a:endParaRPr>
          </a:p>
          <a:p>
            <a:pPr marL="0" marR="0" lvl="0" indent="0" algn="l" rtl="0">
              <a:lnSpc>
                <a:spcPct val="170000"/>
              </a:lnSpc>
              <a:spcBef>
                <a:spcPts val="0"/>
              </a:spcBef>
              <a:spcAft>
                <a:spcPts val="0"/>
              </a:spcAft>
              <a:buClr>
                <a:srgbClr val="000000"/>
              </a:buClr>
              <a:buSzPts val="3000"/>
              <a:buFont typeface="Arial"/>
              <a:buNone/>
            </a:pPr>
            <a:r>
              <a:rPr lang="en-US" sz="3000" b="0" i="0" u="none" strike="noStrike" cap="none">
                <a:solidFill>
                  <a:srgbClr val="AF3A07"/>
                </a:solidFill>
                <a:latin typeface="Arial"/>
                <a:ea typeface="Arial"/>
                <a:cs typeface="Arial"/>
                <a:sym typeface="Arial"/>
              </a:rPr>
              <a:t>Part 3:</a:t>
            </a:r>
            <a:r>
              <a:rPr lang="en-US" sz="3000" b="0" i="0" u="none" strike="noStrike" cap="none">
                <a:solidFill>
                  <a:srgbClr val="000000"/>
                </a:solidFill>
                <a:latin typeface="Arial"/>
                <a:ea typeface="Arial"/>
                <a:cs typeface="Arial"/>
                <a:sym typeface="Arial"/>
              </a:rPr>
              <a:t> </a:t>
            </a:r>
            <a:r>
              <a:rPr lang="en-US" sz="3000">
                <a:solidFill>
                  <a:schemeClr val="dk1"/>
                </a:solidFill>
              </a:rPr>
              <a:t>possible effects on review bodies</a:t>
            </a:r>
            <a:endParaRPr sz="3000">
              <a:solidFill>
                <a:schemeClr val="dk1"/>
              </a:solidFill>
            </a:endParaRPr>
          </a:p>
          <a:p>
            <a:pPr marL="0" marR="0" lvl="0" indent="0" algn="l" rtl="0">
              <a:lnSpc>
                <a:spcPct val="170000"/>
              </a:lnSpc>
              <a:spcBef>
                <a:spcPts val="0"/>
              </a:spcBef>
              <a:spcAft>
                <a:spcPts val="0"/>
              </a:spcAft>
              <a:buClr>
                <a:srgbClr val="000000"/>
              </a:buClr>
              <a:buSzPts val="30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2"/>
          <p:cNvPicPr preferRelativeResize="0"/>
          <p:nvPr/>
        </p:nvPicPr>
        <p:blipFill rotWithShape="1">
          <a:blip r:embed="rId3">
            <a:alphaModFix/>
          </a:blip>
          <a:srcRect/>
          <a:stretch/>
        </p:blipFill>
        <p:spPr>
          <a:xfrm>
            <a:off x="7729847" y="39959"/>
            <a:ext cx="2828306" cy="1414152"/>
          </a:xfrm>
          <a:prstGeom prst="rect">
            <a:avLst/>
          </a:prstGeom>
          <a:noFill/>
          <a:ln>
            <a:noFill/>
          </a:ln>
        </p:spPr>
      </p:pic>
      <p:pic>
        <p:nvPicPr>
          <p:cNvPr id="107" name="Google Shape;107;p2"/>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sp>
        <p:nvSpPr>
          <p:cNvPr id="108" name="Google Shape;108;p2"/>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0" name="Google Shape;110;p2"/>
          <p:cNvPicPr preferRelativeResize="0"/>
          <p:nvPr/>
        </p:nvPicPr>
        <p:blipFill rotWithShape="1">
          <a:blip r:embed="rId5">
            <a:alphaModFix/>
          </a:blip>
          <a:srcRect/>
          <a:stretch/>
        </p:blipFill>
        <p:spPr>
          <a:xfrm>
            <a:off x="1078533" y="43992"/>
            <a:ext cx="2347638" cy="2451632"/>
          </a:xfrm>
          <a:prstGeom prst="rect">
            <a:avLst/>
          </a:prstGeom>
          <a:noFill/>
          <a:ln>
            <a:noFill/>
          </a:ln>
        </p:spPr>
      </p:pic>
      <p:pic>
        <p:nvPicPr>
          <p:cNvPr id="111" name="Google Shape;111;p2"/>
          <p:cNvPicPr preferRelativeResize="0"/>
          <p:nvPr/>
        </p:nvPicPr>
        <p:blipFill>
          <a:blip r:embed="rId6">
            <a:alphaModFix/>
          </a:blip>
          <a:stretch>
            <a:fillRect/>
          </a:stretch>
        </p:blipFill>
        <p:spPr>
          <a:xfrm>
            <a:off x="967619" y="3496326"/>
            <a:ext cx="4829050" cy="4118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Calibri"/>
              <a:buNone/>
            </a:pPr>
            <a:endParaRPr/>
          </a:p>
        </p:txBody>
      </p:sp>
      <p:sp>
        <p:nvSpPr>
          <p:cNvPr id="342" name="Google Shape;34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lvl="0" indent="0" algn="l" rtl="0">
              <a:lnSpc>
                <a:spcPct val="170000"/>
              </a:lnSpc>
              <a:spcBef>
                <a:spcPts val="0"/>
              </a:spcBef>
              <a:spcAft>
                <a:spcPts val="0"/>
              </a:spcAft>
              <a:buClr>
                <a:schemeClr val="dk1"/>
              </a:buClr>
              <a:buSzPts val="3000"/>
              <a:buNone/>
            </a:pPr>
            <a:r>
              <a:rPr lang="en-US" sz="6000" b="1">
                <a:solidFill>
                  <a:srgbClr val="3D85C6"/>
                </a:solidFill>
                <a:latin typeface="Bodoni"/>
                <a:ea typeface="Bodoni"/>
                <a:cs typeface="Bodoni"/>
                <a:sym typeface="Bodoni"/>
              </a:rPr>
              <a:t>possible effects </a:t>
            </a:r>
            <a:endParaRPr sz="6000" b="1">
              <a:solidFill>
                <a:srgbClr val="3D85C6"/>
              </a:solidFill>
              <a:latin typeface="Bodoni"/>
              <a:ea typeface="Bodoni"/>
              <a:cs typeface="Bodoni"/>
              <a:sym typeface="Bodoni"/>
            </a:endParaRPr>
          </a:p>
          <a:p>
            <a:pPr marL="0" lvl="0" indent="0" algn="l" rtl="0">
              <a:lnSpc>
                <a:spcPct val="170000"/>
              </a:lnSpc>
              <a:spcBef>
                <a:spcPts val="0"/>
              </a:spcBef>
              <a:spcAft>
                <a:spcPts val="0"/>
              </a:spcAft>
              <a:buClr>
                <a:schemeClr val="dk1"/>
              </a:buClr>
              <a:buSzPts val="3000"/>
              <a:buFont typeface="Arial"/>
              <a:buNone/>
            </a:pPr>
            <a:r>
              <a:rPr lang="en-US" sz="6000" b="1">
                <a:solidFill>
                  <a:srgbClr val="3D85C6"/>
                </a:solidFill>
                <a:latin typeface="Bodoni"/>
                <a:ea typeface="Bodoni"/>
                <a:cs typeface="Bodoni"/>
                <a:sym typeface="Bodoni"/>
              </a:rPr>
              <a:t>on review bodies</a:t>
            </a:r>
            <a:endParaRPr sz="6000" b="1">
              <a:solidFill>
                <a:srgbClr val="3D85C6"/>
              </a:solidFill>
              <a:latin typeface="Bodoni"/>
              <a:ea typeface="Bodoni"/>
              <a:cs typeface="Bodoni"/>
              <a:sym typeface="Bodoni"/>
            </a:endParaRPr>
          </a:p>
        </p:txBody>
      </p:sp>
      <p:pic>
        <p:nvPicPr>
          <p:cNvPr id="343" name="Google Shape;343;p6"/>
          <p:cNvPicPr preferRelativeResize="0"/>
          <p:nvPr/>
        </p:nvPicPr>
        <p:blipFill>
          <a:blip r:embed="rId3">
            <a:alphaModFix/>
          </a:blip>
          <a:stretch>
            <a:fillRect/>
          </a:stretch>
        </p:blipFill>
        <p:spPr>
          <a:xfrm flipH="1">
            <a:off x="10691027" y="2000225"/>
            <a:ext cx="5625224" cy="73192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cd9783ca7f_0_532"/>
          <p:cNvSpPr/>
          <p:nvPr/>
        </p:nvSpPr>
        <p:spPr>
          <a:xfrm>
            <a:off x="0" y="0"/>
            <a:ext cx="406800"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g2cd9783ca7f_0_532"/>
          <p:cNvSpPr txBox="1"/>
          <p:nvPr/>
        </p:nvSpPr>
        <p:spPr>
          <a:xfrm>
            <a:off x="804675" y="507502"/>
            <a:ext cx="15853500" cy="1477800"/>
          </a:xfrm>
          <a:prstGeom prst="rect">
            <a:avLst/>
          </a:prstGeom>
          <a:noFill/>
          <a:ln>
            <a:noFill/>
          </a:ln>
        </p:spPr>
        <p:txBody>
          <a:bodyPr spcFirstLastPara="1" wrap="square" lIns="0" tIns="0" rIns="0" bIns="0" anchor="t" anchorCtr="0">
            <a:spAutoFit/>
          </a:bodyPr>
          <a:lstStyle/>
          <a:p>
            <a:pPr marL="0" marR="0" lvl="0" indent="0" algn="l" rtl="0">
              <a:lnSpc>
                <a:spcPct val="112500"/>
              </a:lnSpc>
              <a:spcBef>
                <a:spcPts val="0"/>
              </a:spcBef>
              <a:spcAft>
                <a:spcPts val="0"/>
              </a:spcAft>
              <a:buClr>
                <a:srgbClr val="000000"/>
              </a:buClr>
              <a:buSzPts val="9600"/>
              <a:buFont typeface="Arial"/>
              <a:buNone/>
            </a:pPr>
            <a:r>
              <a:rPr lang="en-US" sz="9600" b="1" i="0" u="none" strike="noStrike" cap="none">
                <a:solidFill>
                  <a:srgbClr val="00B050"/>
                </a:solidFill>
                <a:latin typeface="Calibri"/>
                <a:ea typeface="Calibri"/>
                <a:cs typeface="Calibri"/>
                <a:sym typeface="Calibri"/>
              </a:rPr>
              <a:t>Remedies</a:t>
            </a:r>
            <a:endParaRPr sz="4000" b="0" i="0" u="none" strike="noStrike" cap="none">
              <a:solidFill>
                <a:srgbClr val="000000"/>
              </a:solidFill>
              <a:latin typeface="Arial"/>
              <a:ea typeface="Arial"/>
              <a:cs typeface="Arial"/>
              <a:sym typeface="Arial"/>
            </a:endParaRPr>
          </a:p>
        </p:txBody>
      </p:sp>
      <p:sp>
        <p:nvSpPr>
          <p:cNvPr id="350" name="Google Shape;350;g2cd9783ca7f_0_532"/>
          <p:cNvSpPr txBox="1"/>
          <p:nvPr/>
        </p:nvSpPr>
        <p:spPr>
          <a:xfrm>
            <a:off x="671625" y="2336300"/>
            <a:ext cx="6684300" cy="3817200"/>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333333"/>
              </a:buClr>
              <a:buSzPts val="6200"/>
              <a:buFont typeface="Arial"/>
              <a:buChar char="•"/>
            </a:pPr>
            <a:r>
              <a:rPr lang="en-US" sz="6200" b="1" i="0" u="none" strike="noStrike" cap="none">
                <a:solidFill>
                  <a:srgbClr val="333333"/>
                </a:solidFill>
                <a:highlight>
                  <a:srgbClr val="FFFFFF"/>
                </a:highlight>
                <a:latin typeface="Arial"/>
                <a:ea typeface="Arial"/>
                <a:cs typeface="Arial"/>
                <a:sym typeface="Arial"/>
              </a:rPr>
              <a:t>Civil society litigation comes to public procurement</a:t>
            </a:r>
            <a:endParaRPr sz="6200" b="0" i="0" u="none" strike="noStrike" cap="none">
              <a:solidFill>
                <a:srgbClr val="333333"/>
              </a:solidFill>
              <a:highlight>
                <a:srgbClr val="FFFFFF"/>
              </a:highlight>
              <a:latin typeface="Arial"/>
              <a:ea typeface="Arial"/>
              <a:cs typeface="Arial"/>
              <a:sym typeface="Arial"/>
            </a:endParaRPr>
          </a:p>
        </p:txBody>
      </p:sp>
      <p:pic>
        <p:nvPicPr>
          <p:cNvPr id="351" name="Google Shape;351;g2cd9783ca7f_0_532"/>
          <p:cNvPicPr preferRelativeResize="0"/>
          <p:nvPr/>
        </p:nvPicPr>
        <p:blipFill rotWithShape="1">
          <a:blip r:embed="rId3">
            <a:alphaModFix/>
          </a:blip>
          <a:srcRect/>
          <a:stretch/>
        </p:blipFill>
        <p:spPr>
          <a:xfrm>
            <a:off x="7729847" y="8760774"/>
            <a:ext cx="2828305" cy="1414152"/>
          </a:xfrm>
          <a:prstGeom prst="rect">
            <a:avLst/>
          </a:prstGeom>
          <a:noFill/>
          <a:ln>
            <a:noFill/>
          </a:ln>
        </p:spPr>
      </p:pic>
      <p:pic>
        <p:nvPicPr>
          <p:cNvPr id="352" name="Google Shape;352;g2cd9783ca7f_0_532"/>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353" name="Google Shape;353;g2cd9783ca7f_0_532"/>
          <p:cNvPicPr preferRelativeResize="0"/>
          <p:nvPr/>
        </p:nvPicPr>
        <p:blipFill rotWithShape="1">
          <a:blip r:embed="rId5">
            <a:alphaModFix/>
          </a:blip>
          <a:srcRect l="1465" r="1474"/>
          <a:stretch/>
        </p:blipFill>
        <p:spPr>
          <a:xfrm>
            <a:off x="15738685" y="8854689"/>
            <a:ext cx="1771875" cy="1220069"/>
          </a:xfrm>
          <a:prstGeom prst="rect">
            <a:avLst/>
          </a:prstGeom>
          <a:noFill/>
          <a:ln>
            <a:noFill/>
          </a:ln>
        </p:spPr>
      </p:pic>
      <p:sp>
        <p:nvSpPr>
          <p:cNvPr id="354" name="Google Shape;354;g2cd9783ca7f_0_532"/>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55" name="Google Shape;355;g2cd9783ca7f_0_532"/>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6" name="Google Shape;356;g2cd9783ca7f_0_532"/>
          <p:cNvPicPr preferRelativeResize="0"/>
          <p:nvPr/>
        </p:nvPicPr>
        <p:blipFill rotWithShape="1">
          <a:blip r:embed="rId6">
            <a:alphaModFix/>
          </a:blip>
          <a:srcRect/>
          <a:stretch/>
        </p:blipFill>
        <p:spPr>
          <a:xfrm>
            <a:off x="8354312" y="2336298"/>
            <a:ext cx="8554413" cy="4942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cd934d9c3c_0_19"/>
          <p:cNvSpPr/>
          <p:nvPr/>
        </p:nvSpPr>
        <p:spPr>
          <a:xfrm>
            <a:off x="0" y="0"/>
            <a:ext cx="406800" cy="102870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g2cd934d9c3c_0_19"/>
          <p:cNvSpPr txBox="1"/>
          <p:nvPr/>
        </p:nvSpPr>
        <p:spPr>
          <a:xfrm>
            <a:off x="1600200" y="1346040"/>
            <a:ext cx="15057900" cy="831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5400"/>
              <a:buFont typeface="Arial"/>
              <a:buNone/>
            </a:pPr>
            <a:r>
              <a:rPr lang="en-US" sz="5400" b="1">
                <a:solidFill>
                  <a:srgbClr val="00B050"/>
                </a:solidFill>
                <a:latin typeface="Calibri"/>
                <a:ea typeface="Calibri"/>
                <a:cs typeface="Calibri"/>
                <a:sym typeface="Calibri"/>
              </a:rPr>
              <a:t>STANDING? </a:t>
            </a:r>
            <a:endParaRPr sz="5400" b="1" i="0" u="none" strike="noStrike" cap="none">
              <a:solidFill>
                <a:srgbClr val="00B050"/>
              </a:solidFill>
              <a:latin typeface="Arial"/>
              <a:ea typeface="Arial"/>
              <a:cs typeface="Arial"/>
              <a:sym typeface="Arial"/>
            </a:endParaRPr>
          </a:p>
        </p:txBody>
      </p:sp>
      <p:pic>
        <p:nvPicPr>
          <p:cNvPr id="363" name="Google Shape;363;g2cd934d9c3c_0_19"/>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364" name="Google Shape;364;g2cd934d9c3c_0_19"/>
          <p:cNvPicPr preferRelativeResize="0"/>
          <p:nvPr/>
        </p:nvPicPr>
        <p:blipFill rotWithShape="1">
          <a:blip r:embed="rId4">
            <a:alphaModFix/>
          </a:blip>
          <a:srcRect l="1465" r="1475"/>
          <a:stretch/>
        </p:blipFill>
        <p:spPr>
          <a:xfrm>
            <a:off x="15844507" y="8857815"/>
            <a:ext cx="1771875" cy="1220069"/>
          </a:xfrm>
          <a:prstGeom prst="rect">
            <a:avLst/>
          </a:prstGeom>
          <a:noFill/>
          <a:ln>
            <a:noFill/>
          </a:ln>
        </p:spPr>
      </p:pic>
      <p:sp>
        <p:nvSpPr>
          <p:cNvPr id="365" name="Google Shape;365;g2cd934d9c3c_0_19"/>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66" name="Google Shape;366;g2cd934d9c3c_0_19"/>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7" name="Google Shape;367;g2cd934d9c3c_0_19"/>
          <p:cNvPicPr preferRelativeResize="0"/>
          <p:nvPr/>
        </p:nvPicPr>
        <p:blipFill rotWithShape="1">
          <a:blip r:embed="rId5">
            <a:alphaModFix/>
          </a:blip>
          <a:srcRect/>
          <a:stretch/>
        </p:blipFill>
        <p:spPr>
          <a:xfrm>
            <a:off x="997881" y="8115300"/>
            <a:ext cx="2347639" cy="2451631"/>
          </a:xfrm>
          <a:prstGeom prst="rect">
            <a:avLst/>
          </a:prstGeom>
          <a:noFill/>
          <a:ln>
            <a:noFill/>
          </a:ln>
        </p:spPr>
      </p:pic>
      <p:sp>
        <p:nvSpPr>
          <p:cNvPr id="368" name="Google Shape;368;g2cd934d9c3c_0_19"/>
          <p:cNvSpPr txBox="1"/>
          <p:nvPr/>
        </p:nvSpPr>
        <p:spPr>
          <a:xfrm>
            <a:off x="2209800" y="4000500"/>
            <a:ext cx="8248200" cy="3763500"/>
          </a:xfrm>
          <a:prstGeom prst="rect">
            <a:avLst/>
          </a:prstGeom>
          <a:noFill/>
          <a:ln>
            <a:noFill/>
          </a:ln>
        </p:spPr>
        <p:txBody>
          <a:bodyPr spcFirstLastPara="1" wrap="square" lIns="91425" tIns="45700" rIns="91425" bIns="45700" anchor="t" anchorCtr="0">
            <a:spAutoFit/>
          </a:bodyPr>
          <a:lstStyle/>
          <a:p>
            <a:pPr marL="457200" lvl="0" indent="-590550" algn="l" rtl="0">
              <a:lnSpc>
                <a:spcPct val="90000"/>
              </a:lnSpc>
              <a:spcBef>
                <a:spcPts val="0"/>
              </a:spcBef>
              <a:spcAft>
                <a:spcPts val="0"/>
              </a:spcAft>
              <a:buClr>
                <a:srgbClr val="45818E"/>
              </a:buClr>
              <a:buSzPts val="5700"/>
              <a:buChar char="❖"/>
            </a:pPr>
            <a:r>
              <a:rPr lang="en-US" sz="5700">
                <a:solidFill>
                  <a:srgbClr val="45818E"/>
                </a:solidFill>
                <a:latin typeface="Calibri"/>
                <a:ea typeface="Calibri"/>
                <a:cs typeface="Calibri"/>
                <a:sym typeface="Calibri"/>
              </a:rPr>
              <a:t>Integrity</a:t>
            </a:r>
            <a:endParaRPr sz="5700">
              <a:solidFill>
                <a:srgbClr val="45818E"/>
              </a:solidFill>
              <a:latin typeface="Calibri"/>
              <a:ea typeface="Calibri"/>
              <a:cs typeface="Calibri"/>
              <a:sym typeface="Calibri"/>
            </a:endParaRPr>
          </a:p>
          <a:p>
            <a:pPr marL="457200" lvl="0" indent="-590550" algn="l" rtl="0">
              <a:lnSpc>
                <a:spcPct val="90000"/>
              </a:lnSpc>
              <a:spcBef>
                <a:spcPts val="1800"/>
              </a:spcBef>
              <a:spcAft>
                <a:spcPts val="0"/>
              </a:spcAft>
              <a:buClr>
                <a:srgbClr val="45818E"/>
              </a:buClr>
              <a:buSzPts val="5700"/>
              <a:buChar char="❖"/>
            </a:pPr>
            <a:r>
              <a:rPr lang="en-US" sz="5700">
                <a:solidFill>
                  <a:srgbClr val="45818E"/>
                </a:solidFill>
                <a:latin typeface="Calibri"/>
                <a:ea typeface="Calibri"/>
                <a:cs typeface="Calibri"/>
                <a:sym typeface="Calibri"/>
              </a:rPr>
              <a:t>CSR</a:t>
            </a:r>
            <a:endParaRPr sz="5600">
              <a:solidFill>
                <a:srgbClr val="45818E"/>
              </a:solidFill>
              <a:latin typeface="Calibri"/>
              <a:ea typeface="Calibri"/>
              <a:cs typeface="Calibri"/>
              <a:sym typeface="Calibri"/>
            </a:endParaRPr>
          </a:p>
          <a:p>
            <a:pPr marL="457200" lvl="0" indent="-590550" algn="l" rtl="0">
              <a:lnSpc>
                <a:spcPct val="90000"/>
              </a:lnSpc>
              <a:spcBef>
                <a:spcPts val="1800"/>
              </a:spcBef>
              <a:spcAft>
                <a:spcPts val="0"/>
              </a:spcAft>
              <a:buClr>
                <a:srgbClr val="45818E"/>
              </a:buClr>
              <a:buSzPts val="5700"/>
              <a:buChar char="❖"/>
            </a:pPr>
            <a:r>
              <a:rPr lang="en-US" sz="5700">
                <a:solidFill>
                  <a:srgbClr val="45818E"/>
                </a:solidFill>
                <a:latin typeface="Calibri"/>
                <a:ea typeface="Calibri"/>
                <a:cs typeface="Calibri"/>
                <a:sym typeface="Calibri"/>
              </a:rPr>
              <a:t>Art. 9 Aarhus Convention</a:t>
            </a:r>
            <a:endParaRPr sz="5600">
              <a:solidFill>
                <a:srgbClr val="45818E"/>
              </a:solidFill>
              <a:latin typeface="Calibri"/>
              <a:ea typeface="Calibri"/>
              <a:cs typeface="Calibri"/>
              <a:sym typeface="Calibri"/>
            </a:endParaRPr>
          </a:p>
          <a:p>
            <a:pPr marL="0" lvl="0" indent="0" algn="l" rtl="0">
              <a:lnSpc>
                <a:spcPct val="90000"/>
              </a:lnSpc>
              <a:spcBef>
                <a:spcPts val="1800"/>
              </a:spcBef>
              <a:spcAft>
                <a:spcPts val="0"/>
              </a:spcAft>
              <a:buNone/>
            </a:pPr>
            <a:r>
              <a:rPr lang="en-US" sz="2200">
                <a:solidFill>
                  <a:srgbClr val="45818E"/>
                </a:solidFill>
                <a:latin typeface="Calibri"/>
                <a:ea typeface="Calibri"/>
                <a:cs typeface="Calibri"/>
                <a:sym typeface="Calibri"/>
              </a:rPr>
              <a:t>https://realaw.blog/2022/11/01/opening-the-doors-to-civil-society-litigation-in-public-contracts-by-r-caranta/</a:t>
            </a:r>
            <a:endParaRPr sz="4800">
              <a:solidFill>
                <a:schemeClr val="dk1"/>
              </a:solidFill>
              <a:latin typeface="Calibri"/>
              <a:ea typeface="Calibri"/>
              <a:cs typeface="Calibri"/>
              <a:sym typeface="Calibri"/>
            </a:endParaRPr>
          </a:p>
        </p:txBody>
      </p:sp>
      <p:pic>
        <p:nvPicPr>
          <p:cNvPr id="369" name="Google Shape;369;g2cd934d9c3c_0_19"/>
          <p:cNvPicPr preferRelativeResize="0"/>
          <p:nvPr/>
        </p:nvPicPr>
        <p:blipFill>
          <a:blip r:embed="rId6">
            <a:alphaModFix/>
          </a:blip>
          <a:stretch>
            <a:fillRect/>
          </a:stretch>
        </p:blipFill>
        <p:spPr>
          <a:xfrm>
            <a:off x="10770041" y="2177352"/>
            <a:ext cx="6741059" cy="4578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2cd934d9c3c_0_6"/>
          <p:cNvSpPr/>
          <p:nvPr/>
        </p:nvSpPr>
        <p:spPr>
          <a:xfrm>
            <a:off x="0" y="0"/>
            <a:ext cx="406800"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2cd934d9c3c_0_6"/>
          <p:cNvSpPr txBox="1"/>
          <p:nvPr/>
        </p:nvSpPr>
        <p:spPr>
          <a:xfrm>
            <a:off x="1041125" y="866262"/>
            <a:ext cx="15617100" cy="1385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0"/>
              <a:buFont typeface="Arial"/>
              <a:buNone/>
            </a:pPr>
            <a:r>
              <a:rPr lang="en-US" sz="9000" b="1">
                <a:solidFill>
                  <a:srgbClr val="00B050"/>
                </a:solidFill>
              </a:rPr>
              <a:t>SPP </a:t>
            </a:r>
            <a:r>
              <a:rPr lang="en-US" sz="9000" b="1" i="0" u="none" strike="noStrike" cap="none">
                <a:solidFill>
                  <a:srgbClr val="00B050"/>
                </a:solidFill>
                <a:latin typeface="Arial"/>
                <a:ea typeface="Arial"/>
                <a:cs typeface="Arial"/>
                <a:sym typeface="Arial"/>
              </a:rPr>
              <a:t>Approaches</a:t>
            </a:r>
            <a:endParaRPr sz="1400" b="0" i="0" u="none" strike="noStrike" cap="none">
              <a:solidFill>
                <a:srgbClr val="000000"/>
              </a:solidFill>
              <a:latin typeface="Arial"/>
              <a:ea typeface="Arial"/>
              <a:cs typeface="Arial"/>
              <a:sym typeface="Arial"/>
            </a:endParaRPr>
          </a:p>
        </p:txBody>
      </p:sp>
      <p:sp>
        <p:nvSpPr>
          <p:cNvPr id="376" name="Google Shape;376;g2cd934d9c3c_0_6"/>
          <p:cNvSpPr txBox="1"/>
          <p:nvPr/>
        </p:nvSpPr>
        <p:spPr>
          <a:xfrm>
            <a:off x="1243150" y="3294325"/>
            <a:ext cx="7551900" cy="4371300"/>
          </a:xfrm>
          <a:prstGeom prst="rect">
            <a:avLst/>
          </a:prstGeom>
          <a:noFill/>
          <a:ln>
            <a:noFill/>
          </a:ln>
        </p:spPr>
        <p:txBody>
          <a:bodyPr spcFirstLastPara="1" wrap="square" lIns="0" tIns="0" rIns="0" bIns="0" anchor="t" anchorCtr="0">
            <a:spAutoFit/>
          </a:bodyPr>
          <a:lstStyle/>
          <a:p>
            <a:pPr marL="285750" marR="0" lvl="0" indent="-285750" algn="l" rtl="0">
              <a:lnSpc>
                <a:spcPct val="150000"/>
              </a:lnSpc>
              <a:spcBef>
                <a:spcPts val="0"/>
              </a:spcBef>
              <a:spcAft>
                <a:spcPts val="0"/>
              </a:spcAft>
              <a:buClr>
                <a:schemeClr val="dk1"/>
              </a:buClr>
              <a:buSzPts val="6000"/>
              <a:buFont typeface="Arial"/>
              <a:buChar char="•"/>
            </a:pPr>
            <a:r>
              <a:rPr lang="en-US" sz="6000" b="0" i="0" u="none" strike="noStrike" cap="none">
                <a:solidFill>
                  <a:schemeClr val="dk1"/>
                </a:solidFill>
                <a:latin typeface="Calibri"/>
                <a:ea typeface="Calibri"/>
                <a:cs typeface="Calibri"/>
                <a:sym typeface="Calibri"/>
              </a:rPr>
              <a:t> </a:t>
            </a:r>
            <a:r>
              <a:rPr lang="en-US" sz="6000" b="0" i="0" u="none" strike="noStrike" cap="none">
                <a:solidFill>
                  <a:srgbClr val="3D85C6"/>
                </a:solidFill>
                <a:latin typeface="Calibri"/>
                <a:ea typeface="Calibri"/>
                <a:cs typeface="Calibri"/>
                <a:sym typeface="Calibri"/>
              </a:rPr>
              <a:t>Exclusions</a:t>
            </a:r>
            <a:endParaRPr sz="6000" b="0" i="0" u="none" strike="noStrike" cap="none">
              <a:solidFill>
                <a:srgbClr val="3D85C6"/>
              </a:solidFill>
              <a:latin typeface="Calibri"/>
              <a:ea typeface="Calibri"/>
              <a:cs typeface="Calibri"/>
              <a:sym typeface="Calibri"/>
            </a:endParaRPr>
          </a:p>
          <a:p>
            <a:pPr marL="285750" marR="0" lvl="0" indent="-285750" algn="l" rtl="0">
              <a:lnSpc>
                <a:spcPct val="150000"/>
              </a:lnSpc>
              <a:spcBef>
                <a:spcPts val="0"/>
              </a:spcBef>
              <a:spcAft>
                <a:spcPts val="0"/>
              </a:spcAft>
              <a:buClr>
                <a:srgbClr val="FF0000"/>
              </a:buClr>
              <a:buSzPts val="6000"/>
              <a:buFont typeface="Arial"/>
              <a:buChar char="•"/>
            </a:pPr>
            <a:r>
              <a:rPr lang="en-US" sz="6000" b="0" i="0" u="none" strike="noStrike" cap="none">
                <a:solidFill>
                  <a:srgbClr val="FF0000"/>
                </a:solidFill>
                <a:latin typeface="Calibri"/>
                <a:ea typeface="Calibri"/>
                <a:cs typeface="Calibri"/>
                <a:sym typeface="Calibri"/>
              </a:rPr>
              <a:t>Targets</a:t>
            </a:r>
            <a:endParaRPr sz="1400" b="0" i="0" u="none" strike="noStrike" cap="none">
              <a:solidFill>
                <a:srgbClr val="FF0000"/>
              </a:solidFill>
              <a:latin typeface="Arial"/>
              <a:ea typeface="Arial"/>
              <a:cs typeface="Arial"/>
              <a:sym typeface="Arial"/>
            </a:endParaRPr>
          </a:p>
          <a:p>
            <a:pPr marL="285750" marR="0" lvl="0" indent="-285750" algn="l" rtl="0">
              <a:lnSpc>
                <a:spcPct val="150000"/>
              </a:lnSpc>
              <a:spcBef>
                <a:spcPts val="0"/>
              </a:spcBef>
              <a:spcAft>
                <a:spcPts val="0"/>
              </a:spcAft>
              <a:buClr>
                <a:schemeClr val="dk2"/>
              </a:buClr>
              <a:buSzPts val="6000"/>
              <a:buFont typeface="Arial"/>
              <a:buChar char="•"/>
            </a:pPr>
            <a:r>
              <a:rPr lang="en-US" sz="6000" b="0" i="0" u="none" strike="noStrike" cap="none">
                <a:solidFill>
                  <a:schemeClr val="dk2"/>
                </a:solidFill>
                <a:latin typeface="Calibri"/>
                <a:ea typeface="Calibri"/>
                <a:cs typeface="Calibri"/>
                <a:sym typeface="Calibri"/>
              </a:rPr>
              <a:t>SPP criteria</a:t>
            </a:r>
            <a:endParaRPr sz="6000">
              <a:solidFill>
                <a:srgbClr val="FF0000"/>
              </a:solidFill>
              <a:latin typeface="Calibri"/>
              <a:ea typeface="Calibri"/>
              <a:cs typeface="Calibri"/>
              <a:sym typeface="Calibri"/>
            </a:endParaRPr>
          </a:p>
          <a:p>
            <a:pPr marL="0" marR="0" lvl="0" indent="0" algn="l" rtl="0">
              <a:lnSpc>
                <a:spcPct val="15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77" name="Google Shape;377;g2cd934d9c3c_0_6"/>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378" name="Google Shape;378;g2cd934d9c3c_0_6"/>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379" name="Google Shape;379;g2cd934d9c3c_0_6"/>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380" name="Google Shape;380;g2cd934d9c3c_0_6"/>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81" name="Google Shape;381;g2cd934d9c3c_0_6"/>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82" name="Google Shape;382;g2cd934d9c3c_0_6"/>
          <p:cNvPicPr preferRelativeResize="0"/>
          <p:nvPr/>
        </p:nvPicPr>
        <p:blipFill>
          <a:blip r:embed="rId6">
            <a:alphaModFix/>
          </a:blip>
          <a:stretch>
            <a:fillRect/>
          </a:stretch>
        </p:blipFill>
        <p:spPr>
          <a:xfrm>
            <a:off x="9173612" y="2944486"/>
            <a:ext cx="7707838" cy="51011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2cd934d9c3c_0_48"/>
          <p:cNvSpPr/>
          <p:nvPr/>
        </p:nvSpPr>
        <p:spPr>
          <a:xfrm>
            <a:off x="0" y="0"/>
            <a:ext cx="406800" cy="102870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2cd934d9c3c_0_48"/>
          <p:cNvSpPr txBox="1"/>
          <p:nvPr/>
        </p:nvSpPr>
        <p:spPr>
          <a:xfrm>
            <a:off x="1219201" y="1714501"/>
            <a:ext cx="6781500" cy="9081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3700">
                <a:solidFill>
                  <a:schemeClr val="dk2"/>
                </a:solidFill>
                <a:latin typeface="Bodoni"/>
                <a:ea typeface="Bodoni"/>
                <a:cs typeface="Bodoni"/>
                <a:sym typeface="Bodoni"/>
              </a:rPr>
              <a:t>C</a:t>
            </a:r>
            <a:r>
              <a:rPr lang="en-US" sz="5900">
                <a:solidFill>
                  <a:schemeClr val="dk2"/>
                </a:solidFill>
                <a:latin typeface="Bodoni"/>
                <a:ea typeface="Bodoni"/>
                <a:cs typeface="Bodoni"/>
                <a:sym typeface="Bodoni"/>
              </a:rPr>
              <a:t>ontract changes?</a:t>
            </a:r>
            <a:endParaRPr sz="5900" i="0" u="none" strike="noStrike" cap="none">
              <a:solidFill>
                <a:schemeClr val="dk2"/>
              </a:solidFill>
              <a:latin typeface="Bodoni"/>
              <a:ea typeface="Bodoni"/>
              <a:cs typeface="Bodoni"/>
              <a:sym typeface="Bodoni"/>
            </a:endParaRPr>
          </a:p>
        </p:txBody>
      </p:sp>
      <p:pic>
        <p:nvPicPr>
          <p:cNvPr id="389" name="Google Shape;389;g2cd934d9c3c_0_48"/>
          <p:cNvPicPr preferRelativeResize="0"/>
          <p:nvPr/>
        </p:nvPicPr>
        <p:blipFill rotWithShape="1">
          <a:blip r:embed="rId3">
            <a:alphaModFix/>
          </a:blip>
          <a:srcRect/>
          <a:stretch/>
        </p:blipFill>
        <p:spPr>
          <a:xfrm>
            <a:off x="8000786" y="8710689"/>
            <a:ext cx="2828305" cy="1414152"/>
          </a:xfrm>
          <a:prstGeom prst="rect">
            <a:avLst/>
          </a:prstGeom>
          <a:noFill/>
          <a:ln>
            <a:noFill/>
          </a:ln>
        </p:spPr>
      </p:pic>
      <p:pic>
        <p:nvPicPr>
          <p:cNvPr id="390" name="Google Shape;390;g2cd934d9c3c_0_48"/>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391" name="Google Shape;391;g2cd934d9c3c_0_48"/>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392" name="Google Shape;392;g2cd934d9c3c_0_48"/>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93" name="Google Shape;393;g2cd934d9c3c_0_48"/>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cd934d9c3c_0_48"/>
          <p:cNvSpPr txBox="1"/>
          <p:nvPr/>
        </p:nvSpPr>
        <p:spPr>
          <a:xfrm>
            <a:off x="1289750" y="3429000"/>
            <a:ext cx="7925100" cy="4802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solidFill>
                  <a:srgbClr val="333333"/>
                </a:solidFill>
                <a:highlight>
                  <a:srgbClr val="FFFFFF"/>
                </a:highlight>
                <a:latin typeface="Book Antiqua"/>
                <a:ea typeface="Book Antiqua"/>
                <a:cs typeface="Book Antiqua"/>
                <a:sym typeface="Book Antiqua"/>
              </a:rPr>
              <a:t>MSs shall ensure that contracting authorities have the possibility, at least under the following circumstances and under the conditions determined by the applicable national law, to terminate a public contract during its term, where (a) the contract has been subject to a </a:t>
            </a:r>
            <a:r>
              <a:rPr lang="en-US" sz="3000" b="1">
                <a:solidFill>
                  <a:srgbClr val="A64D79"/>
                </a:solidFill>
                <a:highlight>
                  <a:srgbClr val="FFFFFF"/>
                </a:highlight>
                <a:latin typeface="Book Antiqua"/>
                <a:ea typeface="Book Antiqua"/>
                <a:cs typeface="Book Antiqua"/>
                <a:sym typeface="Book Antiqua"/>
              </a:rPr>
              <a:t>substantial modification</a:t>
            </a:r>
            <a:r>
              <a:rPr lang="en-US" sz="3000">
                <a:solidFill>
                  <a:srgbClr val="333333"/>
                </a:solidFill>
                <a:highlight>
                  <a:srgbClr val="FFFFFF"/>
                </a:highlight>
                <a:latin typeface="Book Antiqua"/>
                <a:ea typeface="Book Antiqua"/>
                <a:cs typeface="Book Antiqua"/>
                <a:sym typeface="Book Antiqua"/>
              </a:rPr>
              <a:t>, which would have required a new procurement procedure pursuant to Article 72</a:t>
            </a:r>
            <a:endParaRPr sz="3000">
              <a:latin typeface="Book Antiqua"/>
              <a:ea typeface="Book Antiqua"/>
              <a:cs typeface="Book Antiqua"/>
              <a:sym typeface="Book Antiqua"/>
            </a:endParaRPr>
          </a:p>
        </p:txBody>
      </p:sp>
      <p:pic>
        <p:nvPicPr>
          <p:cNvPr id="395" name="Google Shape;395;g2cd934d9c3c_0_48"/>
          <p:cNvPicPr preferRelativeResize="0"/>
          <p:nvPr/>
        </p:nvPicPr>
        <p:blipFill>
          <a:blip r:embed="rId6">
            <a:alphaModFix/>
          </a:blip>
          <a:stretch>
            <a:fillRect/>
          </a:stretch>
        </p:blipFill>
        <p:spPr>
          <a:xfrm>
            <a:off x="10097800" y="2110041"/>
            <a:ext cx="7277100" cy="5238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2cd934d9c3c_0_32"/>
          <p:cNvSpPr/>
          <p:nvPr/>
        </p:nvSpPr>
        <p:spPr>
          <a:xfrm>
            <a:off x="0" y="0"/>
            <a:ext cx="406800" cy="25758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1" name="Google Shape;401;g2cd934d9c3c_0_32"/>
          <p:cNvGrpSpPr/>
          <p:nvPr/>
        </p:nvGrpSpPr>
        <p:grpSpPr>
          <a:xfrm>
            <a:off x="809625" y="1435050"/>
            <a:ext cx="12957975" cy="7081175"/>
            <a:chOff x="-1686153" y="-3171664"/>
            <a:chExt cx="17277300" cy="9441567"/>
          </a:xfrm>
        </p:grpSpPr>
        <p:sp>
          <p:nvSpPr>
            <p:cNvPr id="402" name="Google Shape;402;g2cd934d9c3c_0_32"/>
            <p:cNvSpPr txBox="1"/>
            <p:nvPr/>
          </p:nvSpPr>
          <p:spPr>
            <a:xfrm>
              <a:off x="-1546453" y="-502897"/>
              <a:ext cx="10963500" cy="6772800"/>
            </a:xfrm>
            <a:prstGeom prst="rect">
              <a:avLst/>
            </a:prstGeom>
            <a:noFill/>
            <a:ln>
              <a:noFill/>
            </a:ln>
          </p:spPr>
          <p:txBody>
            <a:bodyPr spcFirstLastPara="1" wrap="square" lIns="0" tIns="0" rIns="0" bIns="0" anchor="t" anchorCtr="0">
              <a:spAutoFit/>
            </a:bodyPr>
            <a:lstStyle/>
            <a:p>
              <a:pPr marL="457200" marR="0" lvl="0" indent="-577850" algn="l" rtl="0">
                <a:lnSpc>
                  <a:spcPct val="100000"/>
                </a:lnSpc>
                <a:spcBef>
                  <a:spcPts val="0"/>
                </a:spcBef>
                <a:spcAft>
                  <a:spcPts val="0"/>
                </a:spcAft>
                <a:buClr>
                  <a:schemeClr val="dk1"/>
                </a:buClr>
                <a:buSzPts val="5500"/>
                <a:buFont typeface="Calibri"/>
                <a:buChar char="❖"/>
              </a:pPr>
              <a:r>
                <a:rPr lang="en-US" sz="5500" b="1">
                  <a:solidFill>
                    <a:schemeClr val="dk1"/>
                  </a:solidFill>
                  <a:latin typeface="Calibri"/>
                  <a:ea typeface="Calibri"/>
                  <a:cs typeface="Calibri"/>
                  <a:sym typeface="Calibri"/>
                </a:rPr>
                <a:t>Damages </a:t>
              </a:r>
              <a:endParaRPr sz="5500" b="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r>
                <a:rPr lang="en-US" sz="5500" b="1">
                  <a:solidFill>
                    <a:schemeClr val="dk1"/>
                  </a:solidFill>
                  <a:latin typeface="Calibri"/>
                  <a:ea typeface="Calibri"/>
                  <a:cs typeface="Calibri"/>
                  <a:sym typeface="Calibri"/>
                </a:rPr>
                <a:t>(part of climate litigation)?</a:t>
              </a:r>
              <a:endParaRPr sz="5500" b="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5500" b="1">
                <a:solidFill>
                  <a:schemeClr val="dk1"/>
                </a:solidFill>
                <a:latin typeface="Calibri"/>
                <a:ea typeface="Calibri"/>
                <a:cs typeface="Calibri"/>
                <a:sym typeface="Calibri"/>
              </a:endParaRPr>
            </a:p>
            <a:p>
              <a:pPr marL="457200" marR="0" lvl="0" indent="-577850" algn="l" rtl="0">
                <a:lnSpc>
                  <a:spcPct val="100000"/>
                </a:lnSpc>
                <a:spcBef>
                  <a:spcPts val="0"/>
                </a:spcBef>
                <a:spcAft>
                  <a:spcPts val="0"/>
                </a:spcAft>
                <a:buClr>
                  <a:schemeClr val="dk1"/>
                </a:buClr>
                <a:buSzPts val="5500"/>
                <a:buFont typeface="Calibri"/>
                <a:buChar char="❖"/>
              </a:pPr>
              <a:r>
                <a:rPr lang="en-US" sz="5500" b="1">
                  <a:solidFill>
                    <a:schemeClr val="dk1"/>
                  </a:solidFill>
                  <a:latin typeface="Calibri"/>
                  <a:ea typeface="Calibri"/>
                  <a:cs typeface="Calibri"/>
                  <a:sym typeface="Calibri"/>
                </a:rPr>
                <a:t>Injunctions?</a:t>
              </a:r>
              <a:endParaRPr sz="5500" b="1">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None/>
              </a:pPr>
              <a:endParaRPr sz="5500" b="1">
                <a:solidFill>
                  <a:schemeClr val="dk1"/>
                </a:solidFill>
                <a:latin typeface="Calibri"/>
                <a:ea typeface="Calibri"/>
                <a:cs typeface="Calibri"/>
                <a:sym typeface="Calibri"/>
              </a:endParaRPr>
            </a:p>
            <a:p>
              <a:pPr marL="457200" marR="0" lvl="0" indent="-577850" algn="l" rtl="0">
                <a:lnSpc>
                  <a:spcPct val="100000"/>
                </a:lnSpc>
                <a:spcBef>
                  <a:spcPts val="0"/>
                </a:spcBef>
                <a:spcAft>
                  <a:spcPts val="0"/>
                </a:spcAft>
                <a:buClr>
                  <a:schemeClr val="dk1"/>
                </a:buClr>
                <a:buSzPts val="5500"/>
                <a:buFont typeface="Calibri"/>
                <a:buChar char="❖"/>
              </a:pPr>
              <a:r>
                <a:rPr lang="en-US" sz="5500" b="1">
                  <a:solidFill>
                    <a:schemeClr val="dk1"/>
                  </a:solidFill>
                  <a:latin typeface="Calibri"/>
                  <a:ea typeface="Calibri"/>
                  <a:cs typeface="Calibri"/>
                  <a:sym typeface="Calibri"/>
                </a:rPr>
                <a:t>Termination? </a:t>
              </a:r>
              <a:endParaRPr sz="5500" b="1">
                <a:solidFill>
                  <a:schemeClr val="dk1"/>
                </a:solidFill>
                <a:latin typeface="Calibri"/>
                <a:ea typeface="Calibri"/>
                <a:cs typeface="Calibri"/>
                <a:sym typeface="Calibri"/>
              </a:endParaRPr>
            </a:p>
          </p:txBody>
        </p:sp>
        <p:sp>
          <p:nvSpPr>
            <p:cNvPr id="403" name="Google Shape;403;g2cd934d9c3c_0_32"/>
            <p:cNvSpPr txBox="1"/>
            <p:nvPr/>
          </p:nvSpPr>
          <p:spPr>
            <a:xfrm>
              <a:off x="-1686153" y="-3171664"/>
              <a:ext cx="17277300" cy="1806000"/>
            </a:xfrm>
            <a:prstGeom prst="rect">
              <a:avLst/>
            </a:prstGeom>
            <a:noFill/>
            <a:ln>
              <a:noFill/>
            </a:ln>
          </p:spPr>
          <p:txBody>
            <a:bodyPr spcFirstLastPara="1" wrap="square" lIns="0" tIns="0" rIns="0" bIns="0" anchor="t" anchorCtr="0">
              <a:spAutoFit/>
            </a:bodyPr>
            <a:lstStyle/>
            <a:p>
              <a:pPr marL="0" marR="0" lvl="0" indent="0" algn="l" rtl="0">
                <a:lnSpc>
                  <a:spcPct val="149147"/>
                </a:lnSpc>
                <a:spcBef>
                  <a:spcPts val="0"/>
                </a:spcBef>
                <a:spcAft>
                  <a:spcPts val="0"/>
                </a:spcAft>
                <a:buClr>
                  <a:srgbClr val="000000"/>
                </a:buClr>
                <a:buSzPts val="8800"/>
                <a:buFont typeface="Arial"/>
                <a:buNone/>
              </a:pPr>
              <a:r>
                <a:rPr lang="en-US" sz="8800" b="1">
                  <a:solidFill>
                    <a:srgbClr val="00B050"/>
                  </a:solidFill>
                  <a:latin typeface="Calibri"/>
                  <a:ea typeface="Calibri"/>
                  <a:cs typeface="Calibri"/>
                  <a:sym typeface="Calibri"/>
                </a:rPr>
                <a:t>QUO VADIS REMEDIES?</a:t>
              </a:r>
              <a:endParaRPr sz="8800" b="1" i="0" u="none" strike="noStrike" cap="none">
                <a:solidFill>
                  <a:srgbClr val="00B050"/>
                </a:solidFill>
                <a:latin typeface="Arial"/>
                <a:ea typeface="Arial"/>
                <a:cs typeface="Arial"/>
                <a:sym typeface="Arial"/>
              </a:endParaRPr>
            </a:p>
          </p:txBody>
        </p:sp>
      </p:grpSp>
      <p:sp>
        <p:nvSpPr>
          <p:cNvPr id="404" name="Google Shape;404;g2cd934d9c3c_0_32"/>
          <p:cNvSpPr/>
          <p:nvPr/>
        </p:nvSpPr>
        <p:spPr>
          <a:xfrm>
            <a:off x="0" y="2570389"/>
            <a:ext cx="406800" cy="25758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g2cd934d9c3c_0_32"/>
          <p:cNvSpPr/>
          <p:nvPr/>
        </p:nvSpPr>
        <p:spPr>
          <a:xfrm>
            <a:off x="0" y="5140779"/>
            <a:ext cx="406800" cy="25758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g2cd934d9c3c_0_32"/>
          <p:cNvSpPr/>
          <p:nvPr/>
        </p:nvSpPr>
        <p:spPr>
          <a:xfrm>
            <a:off x="0" y="7711168"/>
            <a:ext cx="406800" cy="25758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7" name="Google Shape;407;g2cd934d9c3c_0_32"/>
          <p:cNvPicPr preferRelativeResize="0"/>
          <p:nvPr/>
        </p:nvPicPr>
        <p:blipFill rotWithShape="1">
          <a:blip r:embed="rId3">
            <a:alphaModFix/>
          </a:blip>
          <a:srcRect/>
          <a:stretch/>
        </p:blipFill>
        <p:spPr>
          <a:xfrm>
            <a:off x="7729847" y="168016"/>
            <a:ext cx="2828307" cy="1414152"/>
          </a:xfrm>
          <a:prstGeom prst="rect">
            <a:avLst/>
          </a:prstGeom>
          <a:noFill/>
          <a:ln>
            <a:noFill/>
          </a:ln>
        </p:spPr>
      </p:pic>
      <p:pic>
        <p:nvPicPr>
          <p:cNvPr id="408" name="Google Shape;408;g2cd934d9c3c_0_32"/>
          <p:cNvPicPr preferRelativeResize="0"/>
          <p:nvPr/>
        </p:nvPicPr>
        <p:blipFill rotWithShape="1">
          <a:blip r:embed="rId4">
            <a:alphaModFix/>
          </a:blip>
          <a:srcRect l="1465" r="1475"/>
          <a:stretch/>
        </p:blipFill>
        <p:spPr>
          <a:xfrm>
            <a:off x="16201589" y="214973"/>
            <a:ext cx="1771875" cy="1220069"/>
          </a:xfrm>
          <a:prstGeom prst="rect">
            <a:avLst/>
          </a:prstGeom>
          <a:noFill/>
          <a:ln>
            <a:noFill/>
          </a:ln>
        </p:spPr>
      </p:pic>
      <p:pic>
        <p:nvPicPr>
          <p:cNvPr id="409" name="Google Shape;409;g2cd934d9c3c_0_32"/>
          <p:cNvPicPr preferRelativeResize="0"/>
          <p:nvPr/>
        </p:nvPicPr>
        <p:blipFill rotWithShape="1">
          <a:blip r:embed="rId5">
            <a:alphaModFix/>
          </a:blip>
          <a:srcRect/>
          <a:stretch/>
        </p:blipFill>
        <p:spPr>
          <a:xfrm>
            <a:off x="809625" y="168016"/>
            <a:ext cx="2828306" cy="1313984"/>
          </a:xfrm>
          <a:prstGeom prst="rect">
            <a:avLst/>
          </a:prstGeom>
          <a:noFill/>
          <a:ln>
            <a:noFill/>
          </a:ln>
        </p:spPr>
      </p:pic>
      <p:sp>
        <p:nvSpPr>
          <p:cNvPr id="410" name="Google Shape;410;g2cd934d9c3c_0_32"/>
          <p:cNvSpPr txBox="1"/>
          <p:nvPr/>
        </p:nvSpPr>
        <p:spPr>
          <a:xfrm>
            <a:off x="6797819" y="9605622"/>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411" name="Google Shape;411;g2cd934d9c3c_0_32"/>
          <p:cNvSpPr/>
          <p:nvPr/>
        </p:nvSpPr>
        <p:spPr>
          <a:xfrm>
            <a:off x="9677400" y="9288780"/>
            <a:ext cx="84291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2" name="Google Shape;412;g2cd934d9c3c_0_32"/>
          <p:cNvPicPr preferRelativeResize="0"/>
          <p:nvPr/>
        </p:nvPicPr>
        <p:blipFill>
          <a:blip r:embed="rId6">
            <a:alphaModFix/>
          </a:blip>
          <a:stretch>
            <a:fillRect/>
          </a:stretch>
        </p:blipFill>
        <p:spPr>
          <a:xfrm>
            <a:off x="12695600" y="1971535"/>
            <a:ext cx="4161000" cy="6544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0"/>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0"/>
          <p:cNvSpPr txBox="1"/>
          <p:nvPr/>
        </p:nvSpPr>
        <p:spPr>
          <a:xfrm>
            <a:off x="7391400" y="7277831"/>
            <a:ext cx="11581511" cy="1683153"/>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Clr>
                <a:srgbClr val="000000"/>
              </a:buClr>
              <a:buSzPts val="12500"/>
              <a:buFont typeface="Arial"/>
              <a:buNone/>
            </a:pPr>
            <a:r>
              <a:rPr lang="en-US" sz="12500" b="0" i="0" u="none" strike="noStrike" cap="none">
                <a:solidFill>
                  <a:srgbClr val="000000"/>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419" name="Google Shape;419;p30"/>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0"/>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0"/>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2" name="Google Shape;422;p30"/>
          <p:cNvPicPr preferRelativeResize="0"/>
          <p:nvPr/>
        </p:nvPicPr>
        <p:blipFill rotWithShape="1">
          <a:blip r:embed="rId3">
            <a:alphaModFix/>
          </a:blip>
          <a:srcRect/>
          <a:stretch/>
        </p:blipFill>
        <p:spPr>
          <a:xfrm>
            <a:off x="7729847" y="168016"/>
            <a:ext cx="2828306" cy="1414152"/>
          </a:xfrm>
          <a:prstGeom prst="rect">
            <a:avLst/>
          </a:prstGeom>
          <a:noFill/>
          <a:ln>
            <a:noFill/>
          </a:ln>
        </p:spPr>
      </p:pic>
      <p:pic>
        <p:nvPicPr>
          <p:cNvPr id="423" name="Google Shape;423;p30"/>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sp>
        <p:nvSpPr>
          <p:cNvPr id="424" name="Google Shape;424;p30"/>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425" name="Google Shape;425;p30"/>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6" name="Google Shape;426;p30"/>
          <p:cNvPicPr preferRelativeResize="0"/>
          <p:nvPr/>
        </p:nvPicPr>
        <p:blipFill rotWithShape="1">
          <a:blip r:embed="rId5">
            <a:alphaModFix/>
          </a:blip>
          <a:srcRect/>
          <a:stretch/>
        </p:blipFill>
        <p:spPr>
          <a:xfrm>
            <a:off x="1131071" y="121892"/>
            <a:ext cx="1398334" cy="1460276"/>
          </a:xfrm>
          <a:prstGeom prst="rect">
            <a:avLst/>
          </a:prstGeom>
          <a:noFill/>
          <a:ln>
            <a:noFill/>
          </a:ln>
        </p:spPr>
      </p:pic>
      <p:pic>
        <p:nvPicPr>
          <p:cNvPr id="427" name="Google Shape;427;p30"/>
          <p:cNvPicPr preferRelativeResize="0"/>
          <p:nvPr/>
        </p:nvPicPr>
        <p:blipFill rotWithShape="1">
          <a:blip r:embed="rId6">
            <a:alphaModFix/>
          </a:blip>
          <a:srcRect/>
          <a:stretch/>
        </p:blipFill>
        <p:spPr>
          <a:xfrm>
            <a:off x="12081925" y="1582175"/>
            <a:ext cx="3971825" cy="5612501"/>
          </a:xfrm>
          <a:prstGeom prst="rect">
            <a:avLst/>
          </a:prstGeom>
          <a:noFill/>
          <a:ln>
            <a:noFill/>
          </a:ln>
        </p:spPr>
      </p:pic>
      <p:pic>
        <p:nvPicPr>
          <p:cNvPr id="428" name="Google Shape;428;p30"/>
          <p:cNvPicPr preferRelativeResize="0"/>
          <p:nvPr/>
        </p:nvPicPr>
        <p:blipFill rotWithShape="1">
          <a:blip r:embed="rId7">
            <a:alphaModFix/>
          </a:blip>
          <a:srcRect/>
          <a:stretch/>
        </p:blipFill>
        <p:spPr>
          <a:xfrm>
            <a:off x="5925020" y="1582184"/>
            <a:ext cx="5247100" cy="5726100"/>
          </a:xfrm>
          <a:prstGeom prst="rect">
            <a:avLst/>
          </a:prstGeom>
          <a:noFill/>
          <a:ln>
            <a:noFill/>
          </a:ln>
        </p:spPr>
      </p:pic>
      <p:pic>
        <p:nvPicPr>
          <p:cNvPr id="429" name="Google Shape;429;p30"/>
          <p:cNvPicPr preferRelativeResize="0"/>
          <p:nvPr/>
        </p:nvPicPr>
        <p:blipFill>
          <a:blip r:embed="rId8">
            <a:alphaModFix/>
          </a:blip>
          <a:stretch>
            <a:fillRect/>
          </a:stretch>
        </p:blipFill>
        <p:spPr>
          <a:xfrm>
            <a:off x="1539423" y="2611064"/>
            <a:ext cx="3971825" cy="60560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p:nvPr/>
        </p:nvSpPr>
        <p:spPr>
          <a:xfrm>
            <a:off x="0" y="0"/>
            <a:ext cx="406854" cy="102870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4"/>
          <p:cNvSpPr txBox="1"/>
          <p:nvPr/>
        </p:nvSpPr>
        <p:spPr>
          <a:xfrm>
            <a:off x="1295400" y="725042"/>
            <a:ext cx="9829800" cy="2142831"/>
          </a:xfrm>
          <a:prstGeom prst="rect">
            <a:avLst/>
          </a:prstGeom>
          <a:noFill/>
          <a:ln>
            <a:noFill/>
          </a:ln>
        </p:spPr>
        <p:txBody>
          <a:bodyPr spcFirstLastPara="1" wrap="square" lIns="0" tIns="0" rIns="0" bIns="0" anchor="t" anchorCtr="0">
            <a:spAutoFit/>
          </a:bodyPr>
          <a:lstStyle/>
          <a:p>
            <a:pPr marL="0" marR="0" lvl="0" indent="0" algn="l" rtl="0">
              <a:lnSpc>
                <a:spcPct val="101250"/>
              </a:lnSpc>
              <a:spcBef>
                <a:spcPts val="0"/>
              </a:spcBef>
              <a:spcAft>
                <a:spcPts val="0"/>
              </a:spcAft>
              <a:buClr>
                <a:srgbClr val="000000"/>
              </a:buClr>
              <a:buSzPts val="8000"/>
              <a:buFont typeface="Arial"/>
              <a:buNone/>
            </a:pPr>
            <a:r>
              <a:rPr lang="en-US" sz="8000" b="1" i="0" u="none" strike="noStrike" cap="none">
                <a:solidFill>
                  <a:srgbClr val="0070C0"/>
                </a:solidFill>
                <a:latin typeface="Arial"/>
                <a:ea typeface="Arial"/>
                <a:cs typeface="Arial"/>
                <a:sym typeface="Arial"/>
              </a:rPr>
              <a:t>EU Law Focus(ed) </a:t>
            </a:r>
            <a:endParaRPr sz="1400" b="0" i="0" u="none" strike="noStrike" cap="none">
              <a:solidFill>
                <a:srgbClr val="000000"/>
              </a:solidFill>
              <a:latin typeface="Arial"/>
              <a:ea typeface="Arial"/>
              <a:cs typeface="Arial"/>
              <a:sym typeface="Arial"/>
            </a:endParaRPr>
          </a:p>
          <a:p>
            <a:pPr marL="0" marR="0" lvl="0" indent="0" algn="l" rtl="0">
              <a:lnSpc>
                <a:spcPct val="101250"/>
              </a:lnSpc>
              <a:spcBef>
                <a:spcPts val="0"/>
              </a:spcBef>
              <a:spcAft>
                <a:spcPts val="0"/>
              </a:spcAft>
              <a:buClr>
                <a:srgbClr val="000000"/>
              </a:buClr>
              <a:buSzPts val="8000"/>
              <a:buFont typeface="Arial"/>
              <a:buNone/>
            </a:pPr>
            <a:r>
              <a:rPr lang="en-US" sz="8000" b="1" i="0" u="none" strike="noStrike" cap="none">
                <a:solidFill>
                  <a:srgbClr val="0070C0"/>
                </a:solidFill>
                <a:latin typeface="Arial"/>
                <a:ea typeface="Arial"/>
                <a:cs typeface="Arial"/>
                <a:sym typeface="Arial"/>
              </a:rPr>
              <a:t>On </a:t>
            </a:r>
            <a:r>
              <a:rPr lang="en-US" sz="8000" b="1" i="0" u="sng" strike="noStrike" cap="none">
                <a:solidFill>
                  <a:srgbClr val="0070C0"/>
                </a:solidFill>
                <a:latin typeface="Arial"/>
                <a:ea typeface="Arial"/>
                <a:cs typeface="Arial"/>
                <a:sym typeface="Arial"/>
              </a:rPr>
              <a:t>How to </a:t>
            </a:r>
            <a:r>
              <a:rPr lang="en-US" sz="8000" b="1" i="0" u="none" strike="noStrike" cap="none">
                <a:solidFill>
                  <a:srgbClr val="0070C0"/>
                </a:solidFill>
                <a:latin typeface="Arial"/>
                <a:ea typeface="Arial"/>
                <a:cs typeface="Arial"/>
                <a:sym typeface="Arial"/>
              </a:rPr>
              <a:t>Buy</a:t>
            </a:r>
            <a:endParaRPr sz="1400" b="0" i="0" u="none" strike="noStrike" cap="none">
              <a:solidFill>
                <a:srgbClr val="000000"/>
              </a:solidFill>
              <a:latin typeface="Arial"/>
              <a:ea typeface="Arial"/>
              <a:cs typeface="Arial"/>
              <a:sym typeface="Arial"/>
            </a:endParaRPr>
          </a:p>
        </p:txBody>
      </p:sp>
      <p:sp>
        <p:nvSpPr>
          <p:cNvPr id="118" name="Google Shape;118;p4"/>
          <p:cNvSpPr txBox="1"/>
          <p:nvPr/>
        </p:nvSpPr>
        <p:spPr>
          <a:xfrm>
            <a:off x="1528500" y="3875600"/>
            <a:ext cx="10731900" cy="4309800"/>
          </a:xfrm>
          <a:prstGeom prst="rect">
            <a:avLst/>
          </a:prstGeom>
          <a:noFill/>
          <a:ln>
            <a:noFill/>
          </a:ln>
        </p:spPr>
        <p:txBody>
          <a:bodyPr spcFirstLastPara="1" wrap="square" lIns="0" tIns="0" rIns="0" bIns="0" anchor="t" anchorCtr="0">
            <a:spAutoFit/>
          </a:bodyPr>
          <a:lstStyle/>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Market opening instruments</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Tech specs/contract performance clauses</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Selection of the contractor/exclusion criteria</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Award procedures</a:t>
            </a:r>
            <a:endParaRPr sz="1400" b="0" i="0" u="none" strike="noStrike" cap="none">
              <a:solidFill>
                <a:srgbClr val="000000"/>
              </a:solidFill>
              <a:latin typeface="Arial"/>
              <a:ea typeface="Arial"/>
              <a:cs typeface="Arial"/>
              <a:sym typeface="Arial"/>
            </a:endParaRPr>
          </a:p>
        </p:txBody>
      </p:sp>
      <p:pic>
        <p:nvPicPr>
          <p:cNvPr id="119" name="Google Shape;119;p4"/>
          <p:cNvPicPr preferRelativeResize="0"/>
          <p:nvPr/>
        </p:nvPicPr>
        <p:blipFill rotWithShape="1">
          <a:blip r:embed="rId3">
            <a:alphaModFix/>
          </a:blip>
          <a:srcRect/>
          <a:stretch/>
        </p:blipFill>
        <p:spPr>
          <a:xfrm>
            <a:off x="7729847" y="8710689"/>
            <a:ext cx="2828306" cy="1414152"/>
          </a:xfrm>
          <a:prstGeom prst="rect">
            <a:avLst/>
          </a:prstGeom>
          <a:noFill/>
          <a:ln>
            <a:noFill/>
          </a:ln>
        </p:spPr>
      </p:pic>
      <p:pic>
        <p:nvPicPr>
          <p:cNvPr id="120" name="Google Shape;120;p4"/>
          <p:cNvPicPr preferRelativeResize="0"/>
          <p:nvPr/>
        </p:nvPicPr>
        <p:blipFill rotWithShape="1">
          <a:blip r:embed="rId4">
            <a:alphaModFix/>
          </a:blip>
          <a:srcRect l="1469" r="1468"/>
          <a:stretch/>
        </p:blipFill>
        <p:spPr>
          <a:xfrm>
            <a:off x="15844507" y="8857815"/>
            <a:ext cx="1771875" cy="1220069"/>
          </a:xfrm>
          <a:prstGeom prst="rect">
            <a:avLst/>
          </a:prstGeom>
          <a:noFill/>
          <a:ln>
            <a:noFill/>
          </a:ln>
        </p:spPr>
      </p:pic>
      <p:sp>
        <p:nvSpPr>
          <p:cNvPr id="121" name="Google Shape;121;p4"/>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p4"/>
          <p:cNvPicPr preferRelativeResize="0"/>
          <p:nvPr/>
        </p:nvPicPr>
        <p:blipFill rotWithShape="1">
          <a:blip r:embed="rId5">
            <a:alphaModFix/>
          </a:blip>
          <a:srcRect/>
          <a:stretch/>
        </p:blipFill>
        <p:spPr>
          <a:xfrm>
            <a:off x="997881" y="8115300"/>
            <a:ext cx="2347638" cy="2451632"/>
          </a:xfrm>
          <a:prstGeom prst="rect">
            <a:avLst/>
          </a:prstGeom>
          <a:noFill/>
          <a:ln>
            <a:noFill/>
          </a:ln>
        </p:spPr>
      </p:pic>
      <p:pic>
        <p:nvPicPr>
          <p:cNvPr id="124" name="Google Shape;124;p4" descr="Public procurement cycle. | CanStock"/>
          <p:cNvPicPr preferRelativeResize="0"/>
          <p:nvPr/>
        </p:nvPicPr>
        <p:blipFill rotWithShape="1">
          <a:blip r:embed="rId6">
            <a:alphaModFix/>
          </a:blip>
          <a:srcRect/>
          <a:stretch/>
        </p:blipFill>
        <p:spPr>
          <a:xfrm>
            <a:off x="12344400" y="2384572"/>
            <a:ext cx="5835575" cy="500755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4000"/>
              <a:buFont typeface="Calibri"/>
              <a:buNone/>
            </a:pPr>
            <a:endParaRPr/>
          </a:p>
        </p:txBody>
      </p:sp>
      <p:sp>
        <p:nvSpPr>
          <p:cNvPr id="130" name="Google Shape;130;p3"/>
          <p:cNvSpPr txBox="1">
            <a:spLocks noGrp="1"/>
          </p:cNvSpPr>
          <p:nvPr>
            <p:ph type="body" idx="1"/>
          </p:nvPr>
        </p:nvSpPr>
        <p:spPr>
          <a:xfrm>
            <a:off x="978975" y="1678250"/>
            <a:ext cx="8702100" cy="6075900"/>
          </a:xfrm>
          <a:prstGeom prst="rect">
            <a:avLst/>
          </a:prstGeom>
          <a:noFill/>
          <a:ln>
            <a:noFill/>
          </a:ln>
        </p:spPr>
        <p:txBody>
          <a:bodyPr spcFirstLastPara="1" wrap="square" lIns="91425" tIns="45700" rIns="91425" bIns="45700" anchor="b" anchorCtr="0">
            <a:normAutofit/>
          </a:bodyPr>
          <a:lstStyle/>
          <a:p>
            <a:pPr marL="0" lvl="0" indent="0" algn="l" rtl="0">
              <a:lnSpc>
                <a:spcPct val="170000"/>
              </a:lnSpc>
              <a:spcBef>
                <a:spcPts val="0"/>
              </a:spcBef>
              <a:spcAft>
                <a:spcPts val="0"/>
              </a:spcAft>
              <a:buClr>
                <a:schemeClr val="dk1"/>
              </a:buClr>
              <a:buSzPts val="3000"/>
              <a:buNone/>
            </a:pPr>
            <a:r>
              <a:rPr lang="en-US" sz="7000" b="1">
                <a:solidFill>
                  <a:srgbClr val="6FA8DC"/>
                </a:solidFill>
                <a:latin typeface="Bodoni"/>
                <a:ea typeface="Bodoni"/>
                <a:cs typeface="Bodoni"/>
                <a:sym typeface="Bodoni"/>
              </a:rPr>
              <a:t>recent developments </a:t>
            </a:r>
            <a:endParaRPr sz="7000" b="1">
              <a:solidFill>
                <a:srgbClr val="6FA8DC"/>
              </a:solidFill>
              <a:latin typeface="Bodoni"/>
              <a:ea typeface="Bodoni"/>
              <a:cs typeface="Bodoni"/>
              <a:sym typeface="Bodoni"/>
            </a:endParaRPr>
          </a:p>
          <a:p>
            <a:pPr marL="0" lvl="0" indent="0" algn="l" rtl="0">
              <a:lnSpc>
                <a:spcPct val="170000"/>
              </a:lnSpc>
              <a:spcBef>
                <a:spcPts val="0"/>
              </a:spcBef>
              <a:spcAft>
                <a:spcPts val="0"/>
              </a:spcAft>
              <a:buClr>
                <a:schemeClr val="dk1"/>
              </a:buClr>
              <a:buSzPts val="3000"/>
              <a:buFont typeface="Arial"/>
              <a:buNone/>
            </a:pPr>
            <a:r>
              <a:rPr lang="en-US" sz="7000" b="1">
                <a:solidFill>
                  <a:srgbClr val="6FA8DC"/>
                </a:solidFill>
                <a:latin typeface="Bodoni"/>
                <a:ea typeface="Bodoni"/>
                <a:cs typeface="Bodoni"/>
                <a:sym typeface="Bodoni"/>
              </a:rPr>
              <a:t>in sustainable procurement</a:t>
            </a:r>
            <a:endParaRPr sz="10600" b="1">
              <a:solidFill>
                <a:srgbClr val="6FA8DC"/>
              </a:solidFill>
              <a:latin typeface="Bodoni"/>
              <a:ea typeface="Bodoni"/>
              <a:cs typeface="Bodoni"/>
              <a:sym typeface="Bodoni"/>
            </a:endParaRPr>
          </a:p>
        </p:txBody>
      </p:sp>
      <p:pic>
        <p:nvPicPr>
          <p:cNvPr id="131" name="Google Shape;131;p3"/>
          <p:cNvPicPr preferRelativeResize="0"/>
          <p:nvPr/>
        </p:nvPicPr>
        <p:blipFill>
          <a:blip r:embed="rId3">
            <a:alphaModFix/>
          </a:blip>
          <a:stretch>
            <a:fillRect/>
          </a:stretch>
        </p:blipFill>
        <p:spPr>
          <a:xfrm>
            <a:off x="9770375" y="2548450"/>
            <a:ext cx="8009400" cy="6295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9"/>
          <p:cNvSpPr/>
          <p:nvPr/>
        </p:nvSpPr>
        <p:spPr>
          <a:xfrm>
            <a:off x="0" y="0"/>
            <a:ext cx="406854"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9"/>
          <p:cNvSpPr txBox="1"/>
          <p:nvPr/>
        </p:nvSpPr>
        <p:spPr>
          <a:xfrm>
            <a:off x="990600" y="1210196"/>
            <a:ext cx="15667578" cy="1384995"/>
          </a:xfrm>
          <a:prstGeom prst="rect">
            <a:avLst/>
          </a:prstGeom>
          <a:noFill/>
          <a:ln>
            <a:noFill/>
          </a:ln>
        </p:spPr>
        <p:txBody>
          <a:bodyPr spcFirstLastPara="1" wrap="square" lIns="0" tIns="0" rIns="0" bIns="0" anchor="t" anchorCtr="0">
            <a:spAutoFit/>
          </a:bodyPr>
          <a:lstStyle/>
          <a:p>
            <a:pPr marL="0" marR="0" lvl="0" indent="0" algn="l" rtl="0">
              <a:lnSpc>
                <a:spcPct val="112500"/>
              </a:lnSpc>
              <a:spcBef>
                <a:spcPts val="0"/>
              </a:spcBef>
              <a:spcAft>
                <a:spcPts val="0"/>
              </a:spcAft>
              <a:buClr>
                <a:srgbClr val="000000"/>
              </a:buClr>
              <a:buSzPts val="9600"/>
              <a:buFont typeface="Arial"/>
              <a:buNone/>
            </a:pPr>
            <a:r>
              <a:rPr lang="en-US" sz="9600" b="1" i="0" u="none" strike="noStrike" cap="none">
                <a:solidFill>
                  <a:srgbClr val="00B050"/>
                </a:solidFill>
                <a:latin typeface="Calibri"/>
                <a:ea typeface="Calibri"/>
                <a:cs typeface="Calibri"/>
                <a:sym typeface="Calibri"/>
              </a:rPr>
              <a:t>Clean Vehicles</a:t>
            </a:r>
            <a:endParaRPr sz="4000" b="0" i="0" u="none" strike="noStrike" cap="none">
              <a:solidFill>
                <a:srgbClr val="000000"/>
              </a:solidFill>
              <a:latin typeface="Arial"/>
              <a:ea typeface="Arial"/>
              <a:cs typeface="Arial"/>
              <a:sym typeface="Arial"/>
            </a:endParaRPr>
          </a:p>
        </p:txBody>
      </p:sp>
      <p:sp>
        <p:nvSpPr>
          <p:cNvPr id="138" name="Google Shape;138;p29"/>
          <p:cNvSpPr txBox="1"/>
          <p:nvPr/>
        </p:nvSpPr>
        <p:spPr>
          <a:xfrm>
            <a:off x="1295401" y="2765238"/>
            <a:ext cx="9067800" cy="5447645"/>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92D050"/>
              </a:buClr>
              <a:buSzPts val="4400"/>
              <a:buFont typeface="Arial"/>
              <a:buChar char="•"/>
            </a:pPr>
            <a:r>
              <a:rPr lang="en-US" sz="4400" b="1" i="0" u="sng" strike="noStrike" cap="none">
                <a:solidFill>
                  <a:srgbClr val="92D050"/>
                </a:solidFill>
                <a:latin typeface="Calibri"/>
                <a:ea typeface="Calibri"/>
                <a:cs typeface="Calibri"/>
                <a:sym typeface="Calibri"/>
              </a:rPr>
              <a:t>NEW</a:t>
            </a:r>
            <a:r>
              <a:rPr lang="en-US" sz="4400" b="0" i="0" u="none" strike="noStrike" cap="none">
                <a:solidFill>
                  <a:schemeClr val="dk1"/>
                </a:solidFill>
                <a:latin typeface="Calibri"/>
                <a:ea typeface="Calibri"/>
                <a:cs typeface="Calibri"/>
                <a:sym typeface="Calibri"/>
              </a:rPr>
              <a:t> Directive 2019/11/61 on clean vehicles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Minimum MS specific targets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reporting and review clause</a:t>
            </a:r>
            <a:endParaRPr sz="4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MSs have to meet at least half of the procurement target for clean buses through the procurement of zero-emission buses</a:t>
            </a:r>
            <a:endParaRPr sz="4400" b="0" i="0" u="none" strike="noStrike" cap="none">
              <a:solidFill>
                <a:schemeClr val="dk1"/>
              </a:solidFill>
              <a:latin typeface="Calibri"/>
              <a:ea typeface="Calibri"/>
              <a:cs typeface="Calibri"/>
              <a:sym typeface="Calibri"/>
            </a:endParaRPr>
          </a:p>
        </p:txBody>
      </p:sp>
      <p:pic>
        <p:nvPicPr>
          <p:cNvPr id="139" name="Google Shape;139;p29"/>
          <p:cNvPicPr preferRelativeResize="0"/>
          <p:nvPr/>
        </p:nvPicPr>
        <p:blipFill rotWithShape="1">
          <a:blip r:embed="rId3">
            <a:alphaModFix/>
          </a:blip>
          <a:srcRect/>
          <a:stretch/>
        </p:blipFill>
        <p:spPr>
          <a:xfrm>
            <a:off x="7729847" y="8760774"/>
            <a:ext cx="2828306" cy="1414152"/>
          </a:xfrm>
          <a:prstGeom prst="rect">
            <a:avLst/>
          </a:prstGeom>
          <a:noFill/>
          <a:ln>
            <a:noFill/>
          </a:ln>
        </p:spPr>
      </p:pic>
      <p:pic>
        <p:nvPicPr>
          <p:cNvPr id="140" name="Google Shape;140;p29"/>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41" name="Google Shape;141;p29"/>
          <p:cNvPicPr preferRelativeResize="0"/>
          <p:nvPr/>
        </p:nvPicPr>
        <p:blipFill rotWithShape="1">
          <a:blip r:embed="rId5">
            <a:alphaModFix/>
          </a:blip>
          <a:srcRect l="1469" r="1468"/>
          <a:stretch/>
        </p:blipFill>
        <p:spPr>
          <a:xfrm>
            <a:off x="15738685" y="8854689"/>
            <a:ext cx="1771875" cy="1220069"/>
          </a:xfrm>
          <a:prstGeom prst="rect">
            <a:avLst/>
          </a:prstGeom>
          <a:noFill/>
          <a:ln>
            <a:noFill/>
          </a:ln>
        </p:spPr>
      </p:pic>
      <p:sp>
        <p:nvSpPr>
          <p:cNvPr id="142" name="Google Shape;142;p29"/>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43" name="Google Shape;143;p29"/>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29" descr="Miss Fritter | Pixar Cars Wiki | Fandom"/>
          <p:cNvPicPr preferRelativeResize="0"/>
          <p:nvPr/>
        </p:nvPicPr>
        <p:blipFill rotWithShape="1">
          <a:blip r:embed="rId6">
            <a:alphaModFix/>
          </a:blip>
          <a:srcRect/>
          <a:stretch/>
        </p:blipFill>
        <p:spPr>
          <a:xfrm>
            <a:off x="10135939" y="2074117"/>
            <a:ext cx="7745871" cy="650653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p19"/>
          <p:cNvGrpSpPr/>
          <p:nvPr/>
        </p:nvGrpSpPr>
        <p:grpSpPr>
          <a:xfrm>
            <a:off x="809625" y="1435042"/>
            <a:ext cx="8562975" cy="6495117"/>
            <a:chOff x="-1686153" y="-3171675"/>
            <a:chExt cx="11417299" cy="8660156"/>
          </a:xfrm>
        </p:grpSpPr>
        <p:sp>
          <p:nvSpPr>
            <p:cNvPr id="151" name="Google Shape;151;p19"/>
            <p:cNvSpPr txBox="1"/>
            <p:nvPr/>
          </p:nvSpPr>
          <p:spPr>
            <a:xfrm>
              <a:off x="-1546452" y="-502903"/>
              <a:ext cx="9753598" cy="5991384"/>
            </a:xfrm>
            <a:prstGeom prst="rect">
              <a:avLst/>
            </a:prstGeom>
            <a:noFill/>
            <a:ln>
              <a:noFill/>
            </a:ln>
          </p:spPr>
          <p:txBody>
            <a:bodyPr spcFirstLastPara="1" wrap="square" lIns="0" tIns="0" rIns="0" bIns="0" anchor="t" anchorCtr="0">
              <a:spAutoFit/>
            </a:bodyPr>
            <a:lstStyle/>
            <a:p>
              <a:pPr marL="571500" marR="0" lvl="0" indent="-571500" algn="l" rtl="0">
                <a:lnSpc>
                  <a:spcPct val="100000"/>
                </a:lnSpc>
                <a:spcBef>
                  <a:spcPts val="0"/>
                </a:spcBef>
                <a:spcAft>
                  <a:spcPts val="0"/>
                </a:spcAft>
                <a:buClr>
                  <a:srgbClr val="404040"/>
                </a:buClr>
                <a:buSzPts val="4400"/>
                <a:buFont typeface="Noto Sans Symbols"/>
                <a:buChar char="⮚"/>
              </a:pPr>
              <a:r>
                <a:rPr lang="en-US" sz="4400" b="0" i="0" u="none" strike="noStrike" cap="none">
                  <a:solidFill>
                    <a:srgbClr val="404040"/>
                  </a:solidFill>
                  <a:latin typeface="arial"/>
                  <a:ea typeface="arial"/>
                  <a:cs typeface="arial"/>
                  <a:sym typeface="arial"/>
                </a:rPr>
                <a:t>Policy docs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4400"/>
                <a:buFont typeface="Noto Sans Symbols"/>
                <a:buChar char="⮚"/>
              </a:pPr>
              <a:r>
                <a:rPr lang="en-US" sz="4400" b="0" i="0" u="none" strike="noStrike" cap="none">
                  <a:solidFill>
                    <a:srgbClr val="404040"/>
                  </a:solidFill>
                  <a:latin typeface="arial"/>
                  <a:ea typeface="arial"/>
                  <a:cs typeface="arial"/>
                  <a:sym typeface="arial"/>
                </a:rPr>
                <a:t>Reform proposals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4400"/>
                <a:buFont typeface="Noto Sans Symbols"/>
                <a:buChar char="⮚"/>
              </a:pPr>
              <a:r>
                <a:rPr lang="en-US" sz="4400" b="0" i="0" u="none" strike="noStrike" cap="none">
                  <a:solidFill>
                    <a:srgbClr val="404040"/>
                  </a:solidFill>
                  <a:latin typeface="arial"/>
                  <a:ea typeface="arial"/>
                  <a:cs typeface="arial"/>
                  <a:sym typeface="arial"/>
                </a:rPr>
                <a:t>Legislation</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404040"/>
                </a:buClr>
                <a:buSzPts val="4400"/>
                <a:buFont typeface="Noto Sans Symbols"/>
                <a:buChar char="⮚"/>
              </a:pPr>
              <a:r>
                <a:rPr lang="en-US" sz="4400" b="0" i="0" u="none" strike="noStrike" cap="none">
                  <a:solidFill>
                    <a:srgbClr val="404040"/>
                  </a:solidFill>
                  <a:latin typeface="arial"/>
                  <a:ea typeface="arial"/>
                  <a:cs typeface="arial"/>
                  <a:sym typeface="arial"/>
                </a:rPr>
                <a:t>Implementing measures (Comm or MSs)</a:t>
              </a:r>
              <a:endParaRPr sz="1400" b="0" i="0" u="none" strike="noStrike" cap="none">
                <a:solidFill>
                  <a:srgbClr val="000000"/>
                </a:solidFill>
                <a:latin typeface="Arial"/>
                <a:ea typeface="Arial"/>
                <a:cs typeface="Arial"/>
                <a:sym typeface="Arial"/>
              </a:endParaRPr>
            </a:p>
            <a:p>
              <a:pPr marL="571500" marR="0" lvl="0" indent="-342900" algn="l" rtl="0">
                <a:lnSpc>
                  <a:spcPct val="100000"/>
                </a:lnSpc>
                <a:spcBef>
                  <a:spcPts val="0"/>
                </a:spcBef>
                <a:spcAft>
                  <a:spcPts val="0"/>
                </a:spcAft>
                <a:buClr>
                  <a:schemeClr val="dk1"/>
                </a:buClr>
                <a:buSzPts val="3600"/>
                <a:buFont typeface="Noto Sans Symbols"/>
                <a:buNone/>
              </a:pPr>
              <a:endParaRPr sz="3600" b="0" i="0" u="none" strike="noStrike" cap="none">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p:txBody>
        </p:sp>
        <p:sp>
          <p:nvSpPr>
            <p:cNvPr id="152" name="Google Shape;152;p19"/>
            <p:cNvSpPr txBox="1"/>
            <p:nvPr/>
          </p:nvSpPr>
          <p:spPr>
            <a:xfrm>
              <a:off x="-1686153" y="-3171675"/>
              <a:ext cx="11417299" cy="2077236"/>
            </a:xfrm>
            <a:prstGeom prst="rect">
              <a:avLst/>
            </a:prstGeom>
            <a:noFill/>
            <a:ln>
              <a:noFill/>
            </a:ln>
          </p:spPr>
          <p:txBody>
            <a:bodyPr spcFirstLastPara="1" wrap="square" lIns="0" tIns="0" rIns="0" bIns="0" anchor="t" anchorCtr="0">
              <a:spAutoFit/>
            </a:bodyPr>
            <a:lstStyle/>
            <a:p>
              <a:pPr marL="0" marR="0" lvl="0" indent="0" algn="l" rtl="0">
                <a:lnSpc>
                  <a:spcPct val="149147"/>
                </a:lnSpc>
                <a:spcBef>
                  <a:spcPts val="0"/>
                </a:spcBef>
                <a:spcAft>
                  <a:spcPts val="0"/>
                </a:spcAft>
                <a:buClr>
                  <a:srgbClr val="000000"/>
                </a:buClr>
                <a:buSzPts val="8800"/>
                <a:buFont typeface="Arial"/>
                <a:buNone/>
              </a:pPr>
              <a:r>
                <a:rPr lang="en-US" sz="8800" b="1" i="0" u="none" strike="noStrike" cap="none">
                  <a:solidFill>
                    <a:srgbClr val="00B050"/>
                  </a:solidFill>
                  <a:latin typeface="Calibri"/>
                  <a:ea typeface="Calibri"/>
                  <a:cs typeface="Calibri"/>
                  <a:sym typeface="Calibri"/>
                </a:rPr>
                <a:t>How is it done?</a:t>
              </a:r>
              <a:endParaRPr sz="8800" b="1" i="0" u="none" strike="noStrike" cap="none">
                <a:solidFill>
                  <a:srgbClr val="00B050"/>
                </a:solidFill>
                <a:latin typeface="Arial"/>
                <a:ea typeface="Arial"/>
                <a:cs typeface="Arial"/>
                <a:sym typeface="Arial"/>
              </a:endParaRPr>
            </a:p>
          </p:txBody>
        </p:sp>
      </p:grpSp>
      <p:sp>
        <p:nvSpPr>
          <p:cNvPr id="153" name="Google Shape;153;p19"/>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9"/>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9"/>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6" name="Google Shape;156;p19"/>
          <p:cNvPicPr preferRelativeResize="0"/>
          <p:nvPr/>
        </p:nvPicPr>
        <p:blipFill rotWithShape="1">
          <a:blip r:embed="rId3">
            <a:alphaModFix/>
          </a:blip>
          <a:srcRect/>
          <a:stretch/>
        </p:blipFill>
        <p:spPr>
          <a:xfrm>
            <a:off x="7729847" y="168016"/>
            <a:ext cx="2828306" cy="1414152"/>
          </a:xfrm>
          <a:prstGeom prst="rect">
            <a:avLst/>
          </a:prstGeom>
          <a:noFill/>
          <a:ln>
            <a:noFill/>
          </a:ln>
        </p:spPr>
      </p:pic>
      <p:pic>
        <p:nvPicPr>
          <p:cNvPr id="157" name="Google Shape;157;p19"/>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pic>
        <p:nvPicPr>
          <p:cNvPr id="158" name="Google Shape;158;p19"/>
          <p:cNvPicPr preferRelativeResize="0"/>
          <p:nvPr/>
        </p:nvPicPr>
        <p:blipFill rotWithShape="1">
          <a:blip r:embed="rId5">
            <a:alphaModFix/>
          </a:blip>
          <a:srcRect/>
          <a:stretch/>
        </p:blipFill>
        <p:spPr>
          <a:xfrm>
            <a:off x="809625" y="168016"/>
            <a:ext cx="2828306" cy="1313984"/>
          </a:xfrm>
          <a:prstGeom prst="rect">
            <a:avLst/>
          </a:prstGeom>
          <a:noFill/>
          <a:ln>
            <a:noFill/>
          </a:ln>
        </p:spPr>
      </p:pic>
      <p:sp>
        <p:nvSpPr>
          <p:cNvPr id="159" name="Google Shape;159;p19"/>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60" name="Google Shape;160;p19"/>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1" name="Google Shape;161;p19" descr="Premium Photo | Wooden blocks with reform text of concept and coins."/>
          <p:cNvPicPr preferRelativeResize="0"/>
          <p:nvPr/>
        </p:nvPicPr>
        <p:blipFill rotWithShape="1">
          <a:blip r:embed="rId6">
            <a:alphaModFix/>
          </a:blip>
          <a:srcRect/>
          <a:stretch/>
        </p:blipFill>
        <p:spPr>
          <a:xfrm>
            <a:off x="9144000" y="3298877"/>
            <a:ext cx="7729847" cy="51521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7"/>
          <p:cNvSpPr/>
          <p:nvPr/>
        </p:nvSpPr>
        <p:spPr>
          <a:xfrm>
            <a:off x="0" y="0"/>
            <a:ext cx="406854"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
          <p:cNvSpPr txBox="1"/>
          <p:nvPr/>
        </p:nvSpPr>
        <p:spPr>
          <a:xfrm>
            <a:off x="990600" y="1210196"/>
            <a:ext cx="1566757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B050"/>
                </a:solidFill>
                <a:latin typeface="Arial"/>
                <a:ea typeface="Arial"/>
                <a:cs typeface="Arial"/>
                <a:sym typeface="Arial"/>
              </a:rPr>
              <a:t>EUROPEAN GREEN DEAL</a:t>
            </a:r>
            <a:endParaRPr sz="4000" b="1" i="0" u="none" strike="noStrike" cap="none">
              <a:solidFill>
                <a:srgbClr val="00B050"/>
              </a:solidFill>
              <a:latin typeface="Calibri"/>
              <a:ea typeface="Calibri"/>
              <a:cs typeface="Calibri"/>
              <a:sym typeface="Calibri"/>
            </a:endParaRPr>
          </a:p>
        </p:txBody>
      </p:sp>
      <p:sp>
        <p:nvSpPr>
          <p:cNvPr id="168" name="Google Shape;168;p7"/>
          <p:cNvSpPr txBox="1"/>
          <p:nvPr/>
        </p:nvSpPr>
        <p:spPr>
          <a:xfrm>
            <a:off x="1295400" y="2765238"/>
            <a:ext cx="10363199" cy="443198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404040"/>
                </a:solidFill>
                <a:latin typeface="Calibri"/>
                <a:ea typeface="Calibri"/>
                <a:cs typeface="Calibri"/>
                <a:sym typeface="Calibri"/>
              </a:rPr>
              <a:t>Climate change and environmental degradation are an existential threat to Europe and the world.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404040"/>
                </a:solidFill>
                <a:latin typeface="Calibri"/>
                <a:ea typeface="Calibri"/>
                <a:cs typeface="Calibri"/>
                <a:sym typeface="Calibri"/>
              </a:rPr>
              <a:t>To overcome these challenges, the European Green Deal will transform the EU into a modern, resource-efficient and competitive economy, ensuring: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3600"/>
              <a:buFont typeface="Arial"/>
              <a:buChar char="•"/>
            </a:pPr>
            <a:r>
              <a:rPr lang="en-US" sz="3600" b="0" i="0" u="none" strike="noStrike" cap="none">
                <a:solidFill>
                  <a:srgbClr val="404040"/>
                </a:solidFill>
                <a:latin typeface="Calibri"/>
                <a:ea typeface="Calibri"/>
                <a:cs typeface="Calibri"/>
                <a:sym typeface="Calibri"/>
              </a:rPr>
              <a:t>no net emissions of greenhouse gases by 2050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3600"/>
              <a:buFont typeface="Arial"/>
              <a:buChar char="•"/>
            </a:pPr>
            <a:r>
              <a:rPr lang="en-US" sz="3600" b="0" i="0" u="none" strike="noStrike" cap="none">
                <a:solidFill>
                  <a:srgbClr val="404040"/>
                </a:solidFill>
                <a:latin typeface="Calibri"/>
                <a:ea typeface="Calibri"/>
                <a:cs typeface="Calibri"/>
                <a:sym typeface="Calibri"/>
              </a:rPr>
              <a:t>economic growth decoupled from resource use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404040"/>
              </a:buClr>
              <a:buSzPts val="3600"/>
              <a:buFont typeface="Arial"/>
              <a:buChar char="•"/>
            </a:pPr>
            <a:r>
              <a:rPr lang="en-US" sz="3600" b="0" i="0" u="none" strike="noStrike" cap="none">
                <a:solidFill>
                  <a:srgbClr val="404040"/>
                </a:solidFill>
                <a:latin typeface="Calibri"/>
                <a:ea typeface="Calibri"/>
                <a:cs typeface="Calibri"/>
                <a:sym typeface="Calibri"/>
              </a:rPr>
              <a:t>no person and no place left behind</a:t>
            </a:r>
            <a:endParaRPr sz="1400" b="0" i="0" u="none" strike="noStrike" cap="none">
              <a:solidFill>
                <a:srgbClr val="000000"/>
              </a:solidFill>
              <a:latin typeface="Arial"/>
              <a:ea typeface="Arial"/>
              <a:cs typeface="Arial"/>
              <a:sym typeface="Arial"/>
            </a:endParaRPr>
          </a:p>
        </p:txBody>
      </p:sp>
      <p:pic>
        <p:nvPicPr>
          <p:cNvPr id="169" name="Google Shape;169;p7"/>
          <p:cNvPicPr preferRelativeResize="0"/>
          <p:nvPr/>
        </p:nvPicPr>
        <p:blipFill rotWithShape="1">
          <a:blip r:embed="rId3">
            <a:alphaModFix/>
          </a:blip>
          <a:srcRect/>
          <a:stretch/>
        </p:blipFill>
        <p:spPr>
          <a:xfrm>
            <a:off x="7729847" y="8760774"/>
            <a:ext cx="2828306" cy="1414152"/>
          </a:xfrm>
          <a:prstGeom prst="rect">
            <a:avLst/>
          </a:prstGeom>
          <a:noFill/>
          <a:ln>
            <a:noFill/>
          </a:ln>
        </p:spPr>
      </p:pic>
      <p:pic>
        <p:nvPicPr>
          <p:cNvPr id="170" name="Google Shape;170;p7"/>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71" name="Google Shape;171;p7"/>
          <p:cNvPicPr preferRelativeResize="0"/>
          <p:nvPr/>
        </p:nvPicPr>
        <p:blipFill rotWithShape="1">
          <a:blip r:embed="rId5">
            <a:alphaModFix/>
          </a:blip>
          <a:srcRect l="1469" r="1468"/>
          <a:stretch/>
        </p:blipFill>
        <p:spPr>
          <a:xfrm>
            <a:off x="15738685" y="8854689"/>
            <a:ext cx="1771875" cy="1220069"/>
          </a:xfrm>
          <a:prstGeom prst="rect">
            <a:avLst/>
          </a:prstGeom>
          <a:noFill/>
          <a:ln>
            <a:noFill/>
          </a:ln>
        </p:spPr>
      </p:pic>
      <p:sp>
        <p:nvSpPr>
          <p:cNvPr id="172" name="Google Shape;172;p7"/>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73" name="Google Shape;173;p7"/>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7"/>
          <p:cNvSpPr txBox="1"/>
          <p:nvPr/>
        </p:nvSpPr>
        <p:spPr>
          <a:xfrm>
            <a:off x="1949666" y="7660065"/>
            <a:ext cx="1321413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B050"/>
                </a:solidFill>
                <a:latin typeface="Calibri"/>
                <a:ea typeface="Calibri"/>
                <a:cs typeface="Calibri"/>
                <a:sym typeface="Calibri"/>
              </a:rPr>
              <a:t>https://eur-lex.europa.eu/legal-content/EN/TXT/?qid=1588580774040&amp;uri=CELEX%3A52019DC0640</a:t>
            </a:r>
            <a:endParaRPr sz="1400" b="0" i="0" u="none" strike="noStrike" cap="none">
              <a:solidFill>
                <a:srgbClr val="000000"/>
              </a:solidFill>
              <a:latin typeface="Arial"/>
              <a:ea typeface="Arial"/>
              <a:cs typeface="Arial"/>
              <a:sym typeface="Arial"/>
            </a:endParaRPr>
          </a:p>
        </p:txBody>
      </p:sp>
      <p:pic>
        <p:nvPicPr>
          <p:cNvPr id="175" name="Google Shape;175;p7" descr="New Green Deal europeo, obiettivi e sfide al 2050 • Lumi"/>
          <p:cNvPicPr preferRelativeResize="0"/>
          <p:nvPr/>
        </p:nvPicPr>
        <p:blipFill rotWithShape="1">
          <a:blip r:embed="rId6">
            <a:alphaModFix/>
          </a:blip>
          <a:srcRect/>
          <a:stretch/>
        </p:blipFill>
        <p:spPr>
          <a:xfrm>
            <a:off x="11000842" y="3467100"/>
            <a:ext cx="6325133" cy="35539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1"/>
          <p:cNvSpPr/>
          <p:nvPr/>
        </p:nvSpPr>
        <p:spPr>
          <a:xfrm>
            <a:off x="0" y="0"/>
            <a:ext cx="406854" cy="102870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1"/>
          <p:cNvSpPr txBox="1"/>
          <p:nvPr/>
        </p:nvSpPr>
        <p:spPr>
          <a:xfrm>
            <a:off x="1219201" y="1714501"/>
            <a:ext cx="6781586" cy="6771084"/>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Clr>
                <a:srgbClr val="000000"/>
              </a:buClr>
              <a:buSzPts val="4000"/>
              <a:buFont typeface="Arial"/>
              <a:buNone/>
            </a:pPr>
            <a:r>
              <a:rPr lang="en-US" sz="4000" b="1" i="0" u="none" strike="noStrike" cap="none">
                <a:solidFill>
                  <a:srgbClr val="7030A0"/>
                </a:solidFill>
                <a:latin typeface="Calibri"/>
                <a:ea typeface="Calibri"/>
                <a:cs typeface="Calibri"/>
                <a:sym typeface="Calibri"/>
              </a:rPr>
              <a:t>Stepping up Europe’s 2030 climate ambition Investing in a climate-neutral future for the benefit of our people - </a:t>
            </a:r>
            <a:r>
              <a:rPr lang="en-US" sz="4000" b="1" i="0" u="none" strike="noStrike" cap="none">
                <a:solidFill>
                  <a:schemeClr val="dk1"/>
                </a:solidFill>
                <a:latin typeface="Calibri"/>
                <a:ea typeface="Calibri"/>
                <a:cs typeface="Calibri"/>
                <a:sym typeface="Calibri"/>
              </a:rPr>
              <a:t>COM(2020) 562 final</a:t>
            </a:r>
            <a:endParaRPr sz="40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7030A0"/>
                </a:solidFill>
                <a:latin typeface="Arial"/>
                <a:ea typeface="Arial"/>
                <a:cs typeface="Arial"/>
                <a:sym typeface="Arial"/>
              </a:rPr>
              <a:t>https://eur-lex.europa.eu/legal-content/EN/TXT/?uri=CELEX%3A52020DC0562</a:t>
            </a:r>
            <a:endParaRPr sz="1400" b="0" i="0" u="none" strike="noStrike" cap="none">
              <a:solidFill>
                <a:srgbClr val="000000"/>
              </a:solidFill>
              <a:latin typeface="Arial"/>
              <a:ea typeface="Arial"/>
              <a:cs typeface="Arial"/>
              <a:sym typeface="Arial"/>
            </a:endParaRPr>
          </a:p>
        </p:txBody>
      </p:sp>
      <p:pic>
        <p:nvPicPr>
          <p:cNvPr id="182" name="Google Shape;182;p21"/>
          <p:cNvPicPr preferRelativeResize="0"/>
          <p:nvPr/>
        </p:nvPicPr>
        <p:blipFill rotWithShape="1">
          <a:blip r:embed="rId3">
            <a:alphaModFix/>
          </a:blip>
          <a:srcRect/>
          <a:stretch/>
        </p:blipFill>
        <p:spPr>
          <a:xfrm>
            <a:off x="8000786" y="8710689"/>
            <a:ext cx="2828306" cy="1414152"/>
          </a:xfrm>
          <a:prstGeom prst="rect">
            <a:avLst/>
          </a:prstGeom>
          <a:noFill/>
          <a:ln>
            <a:noFill/>
          </a:ln>
        </p:spPr>
      </p:pic>
      <p:pic>
        <p:nvPicPr>
          <p:cNvPr id="183" name="Google Shape;183;p21"/>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84" name="Google Shape;184;p21"/>
          <p:cNvPicPr preferRelativeResize="0"/>
          <p:nvPr/>
        </p:nvPicPr>
        <p:blipFill rotWithShape="1">
          <a:blip r:embed="rId5">
            <a:alphaModFix/>
          </a:blip>
          <a:srcRect l="1469" r="1468"/>
          <a:stretch/>
        </p:blipFill>
        <p:spPr>
          <a:xfrm>
            <a:off x="15844507" y="8857815"/>
            <a:ext cx="1771875" cy="1220069"/>
          </a:xfrm>
          <a:prstGeom prst="rect">
            <a:avLst/>
          </a:prstGeom>
          <a:noFill/>
          <a:ln>
            <a:noFill/>
          </a:ln>
        </p:spPr>
      </p:pic>
      <p:sp>
        <p:nvSpPr>
          <p:cNvPr id="185" name="Google Shape;185;p21"/>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86" name="Google Shape;186;p21"/>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1"/>
          <p:cNvSpPr/>
          <p:nvPr/>
        </p:nvSpPr>
        <p:spPr>
          <a:xfrm flipH="1">
            <a:off x="12725399" y="2583151"/>
            <a:ext cx="4648199" cy="34163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establishing </a:t>
            </a:r>
            <a:r>
              <a:rPr lang="en-US" sz="3600" b="0" i="0" u="none" strike="noStrike" cap="none">
                <a:solidFill>
                  <a:srgbClr val="00B050"/>
                </a:solidFill>
                <a:latin typeface="Calibri"/>
                <a:ea typeface="Calibri"/>
                <a:cs typeface="Calibri"/>
                <a:sym typeface="Calibri"/>
              </a:rPr>
              <a:t>minimum mandatory green public procurement criteria and targets</a:t>
            </a:r>
            <a:r>
              <a:rPr lang="en-US" sz="3600" b="0" i="0" u="none" strike="noStrike" cap="none">
                <a:solidFill>
                  <a:schemeClr val="dk1"/>
                </a:solidFill>
                <a:latin typeface="Calibri"/>
                <a:ea typeface="Calibri"/>
                <a:cs typeface="Calibri"/>
                <a:sym typeface="Calibri"/>
              </a:rPr>
              <a:t> in relation to renewable energy may also be needed</a:t>
            </a:r>
            <a:endParaRPr sz="3600" b="0" i="0" u="none" strike="noStrike" cap="none">
              <a:solidFill>
                <a:schemeClr val="dk1"/>
              </a:solidFill>
              <a:latin typeface="Calibri"/>
              <a:ea typeface="Calibri"/>
              <a:cs typeface="Calibri"/>
              <a:sym typeface="Calibri"/>
            </a:endParaRPr>
          </a:p>
        </p:txBody>
      </p:sp>
      <p:pic>
        <p:nvPicPr>
          <p:cNvPr id="188" name="Google Shape;188;p21" descr="Wind turbine - Wikipedia"/>
          <p:cNvPicPr preferRelativeResize="0"/>
          <p:nvPr/>
        </p:nvPicPr>
        <p:blipFill rotWithShape="1">
          <a:blip r:embed="rId6">
            <a:alphaModFix/>
          </a:blip>
          <a:srcRect/>
          <a:stretch/>
        </p:blipFill>
        <p:spPr>
          <a:xfrm>
            <a:off x="8074957" y="2095500"/>
            <a:ext cx="3926758" cy="608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p:nvPr/>
        </p:nvSpPr>
        <p:spPr>
          <a:xfrm>
            <a:off x="0" y="0"/>
            <a:ext cx="406854"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4" name="Google Shape;194;p25"/>
          <p:cNvPicPr preferRelativeResize="0"/>
          <p:nvPr/>
        </p:nvPicPr>
        <p:blipFill rotWithShape="1">
          <a:blip r:embed="rId3">
            <a:alphaModFix/>
          </a:blip>
          <a:srcRect/>
          <a:stretch/>
        </p:blipFill>
        <p:spPr>
          <a:xfrm>
            <a:off x="7729847" y="8710689"/>
            <a:ext cx="2828306" cy="1414152"/>
          </a:xfrm>
          <a:prstGeom prst="rect">
            <a:avLst/>
          </a:prstGeom>
          <a:noFill/>
          <a:ln>
            <a:noFill/>
          </a:ln>
        </p:spPr>
      </p:pic>
      <p:pic>
        <p:nvPicPr>
          <p:cNvPr id="195" name="Google Shape;195;p25"/>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96" name="Google Shape;196;p25"/>
          <p:cNvPicPr preferRelativeResize="0"/>
          <p:nvPr/>
        </p:nvPicPr>
        <p:blipFill rotWithShape="1">
          <a:blip r:embed="rId5">
            <a:alphaModFix/>
          </a:blip>
          <a:srcRect l="1469" r="1468"/>
          <a:stretch/>
        </p:blipFill>
        <p:spPr>
          <a:xfrm>
            <a:off x="15844507" y="8857815"/>
            <a:ext cx="1771875" cy="1220069"/>
          </a:xfrm>
          <a:prstGeom prst="rect">
            <a:avLst/>
          </a:prstGeom>
          <a:noFill/>
          <a:ln>
            <a:noFill/>
          </a:ln>
        </p:spPr>
      </p:pic>
      <p:sp>
        <p:nvSpPr>
          <p:cNvPr id="197" name="Google Shape;197;p25"/>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98" name="Google Shape;198;p25"/>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5"/>
          <p:cNvSpPr/>
          <p:nvPr/>
        </p:nvSpPr>
        <p:spPr>
          <a:xfrm>
            <a:off x="1600200" y="2781299"/>
            <a:ext cx="9220200" cy="5509200"/>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4000"/>
              <a:buFont typeface="Arial"/>
              <a:buChar char="•"/>
            </a:pPr>
            <a:r>
              <a:rPr lang="en-US" sz="4000" b="0" i="0" u="none" strike="noStrike" cap="none">
                <a:solidFill>
                  <a:schemeClr val="dk1"/>
                </a:solidFill>
                <a:latin typeface="Calibri"/>
                <a:ea typeface="Calibri"/>
                <a:cs typeface="Calibri"/>
                <a:sym typeface="Calibri"/>
              </a:rPr>
              <a:t>by June 2022, the Commission will look into the possibility to develop green public procurement criteria for public buildings such as office buildings and schools related to life-cycle and climate resilience and based on Level(s)</a:t>
            </a:r>
            <a:endParaRPr sz="4000" b="0" i="0" u="none" strike="noStrike" cap="none">
              <a:solidFill>
                <a:schemeClr val="dk1"/>
              </a:solidFill>
              <a:latin typeface="Calibri"/>
              <a:ea typeface="Calibri"/>
              <a:cs typeface="Calibri"/>
              <a:sym typeface="Calibri"/>
            </a:endParaRPr>
          </a:p>
        </p:txBody>
      </p:sp>
      <p:sp>
        <p:nvSpPr>
          <p:cNvPr id="200" name="Google Shape;200;p25"/>
          <p:cNvSpPr/>
          <p:nvPr/>
        </p:nvSpPr>
        <p:spPr>
          <a:xfrm>
            <a:off x="671618" y="406701"/>
            <a:ext cx="12894971"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A Renovation Wave for Europe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greening our buildings, creating jobs, improving lives </a:t>
            </a:r>
            <a:r>
              <a:rPr lang="en-US" sz="2800" b="0" i="0" u="none" strike="noStrike" cap="none">
                <a:solidFill>
                  <a:schemeClr val="dk1"/>
                </a:solidFill>
                <a:latin typeface="Calibri"/>
                <a:ea typeface="Calibri"/>
                <a:cs typeface="Calibri"/>
                <a:sym typeface="Calibri"/>
              </a:rPr>
              <a:t>COM(2020) 662 final</a:t>
            </a:r>
            <a:endParaRPr sz="2800" b="1" i="0" u="none" strike="noStrike" cap="none">
              <a:solidFill>
                <a:schemeClr val="dk1"/>
              </a:solidFill>
              <a:latin typeface="Calibri"/>
              <a:ea typeface="Calibri"/>
              <a:cs typeface="Calibri"/>
              <a:sym typeface="Calibri"/>
            </a:endParaRPr>
          </a:p>
        </p:txBody>
      </p:sp>
      <p:pic>
        <p:nvPicPr>
          <p:cNvPr id="201" name="Google Shape;201;p25"/>
          <p:cNvPicPr preferRelativeResize="0"/>
          <p:nvPr/>
        </p:nvPicPr>
        <p:blipFill rotWithShape="1">
          <a:blip r:embed="rId6">
            <a:alphaModFix/>
          </a:blip>
          <a:srcRect/>
          <a:stretch/>
        </p:blipFill>
        <p:spPr>
          <a:xfrm>
            <a:off x="11213889" y="3352800"/>
            <a:ext cx="6366933" cy="35814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1589</Words>
  <Application>Microsoft Office PowerPoint</Application>
  <PresentationFormat>Prilagođeno</PresentationFormat>
  <Paragraphs>149</Paragraphs>
  <Slides>26</Slides>
  <Notes>26</Notes>
  <HiddenSlides>0</HiddenSlides>
  <MMClips>0</MMClips>
  <ScaleCrop>false</ScaleCrop>
  <HeadingPairs>
    <vt:vector size="6" baseType="variant">
      <vt:variant>
        <vt:lpstr>Korišteni fontovi</vt:lpstr>
      </vt:variant>
      <vt:variant>
        <vt:i4>8</vt:i4>
      </vt:variant>
      <vt:variant>
        <vt:lpstr>Tema</vt:lpstr>
      </vt:variant>
      <vt:variant>
        <vt:i4>1</vt:i4>
      </vt:variant>
      <vt:variant>
        <vt:lpstr>Naslovi slajdova</vt:lpstr>
      </vt:variant>
      <vt:variant>
        <vt:i4>26</vt:i4>
      </vt:variant>
    </vt:vector>
  </HeadingPairs>
  <TitlesOfParts>
    <vt:vector size="35" baseType="lpstr">
      <vt:lpstr>Book Antiqua</vt:lpstr>
      <vt:lpstr>arial</vt:lpstr>
      <vt:lpstr>Calibri</vt:lpstr>
      <vt:lpstr>Roboto</vt:lpstr>
      <vt:lpstr>Noto Sans Symbols</vt:lpstr>
      <vt:lpstr>arial</vt:lpstr>
      <vt:lpstr>Arimo</vt:lpstr>
      <vt:lpstr>Bodoni</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 </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created by Ayanna Coleman</dc:creator>
  <cp:lastModifiedBy>Maja Štefok</cp:lastModifiedBy>
  <cp:revision>1</cp:revision>
  <dcterms:created xsi:type="dcterms:W3CDTF">2006-08-16T00:00:00Z</dcterms:created>
  <dcterms:modified xsi:type="dcterms:W3CDTF">2024-04-19T07:41:46Z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0x010100A3F04EF5C5937D489D82452C3C6399B8</vt:lpwstr>
  </property>
  <property fmtid="{D5CDD505-2E9C-101B-9397-08002B2CF9AE}" pid="3" name="Order">
    <vt:r8>3730400</vt:r8>
  </property>
  <property fmtid="{D5CDD505-2E9C-101B-9397-08002B2CF9AE}" pid="4" name="MediaServiceImageTags">
    <vt:lpwstr/>
  </property>
</Properties>
</file>